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14"/>
  </p:notesMasterIdLst>
  <p:handoutMasterIdLst>
    <p:handoutMasterId r:id="rId115"/>
  </p:handoutMasterIdLst>
  <p:sldIdLst>
    <p:sldId id="507" r:id="rId2"/>
    <p:sldId id="506" r:id="rId3"/>
    <p:sldId id="349" r:id="rId4"/>
    <p:sldId id="350" r:id="rId5"/>
    <p:sldId id="351" r:id="rId6"/>
    <p:sldId id="294" r:id="rId7"/>
    <p:sldId id="448" r:id="rId8"/>
    <p:sldId id="352" r:id="rId9"/>
    <p:sldId id="353" r:id="rId10"/>
    <p:sldId id="354" r:id="rId11"/>
    <p:sldId id="355" r:id="rId12"/>
    <p:sldId id="449" r:id="rId13"/>
    <p:sldId id="356" r:id="rId14"/>
    <p:sldId id="357" r:id="rId15"/>
    <p:sldId id="451" r:id="rId16"/>
    <p:sldId id="358" r:id="rId17"/>
    <p:sldId id="359" r:id="rId18"/>
    <p:sldId id="452" r:id="rId19"/>
    <p:sldId id="360" r:id="rId20"/>
    <p:sldId id="361" r:id="rId21"/>
    <p:sldId id="453" r:id="rId22"/>
    <p:sldId id="362" r:id="rId23"/>
    <p:sldId id="454" r:id="rId24"/>
    <p:sldId id="363" r:id="rId25"/>
    <p:sldId id="364" r:id="rId26"/>
    <p:sldId id="455" r:id="rId27"/>
    <p:sldId id="456" r:id="rId28"/>
    <p:sldId id="457" r:id="rId29"/>
    <p:sldId id="365" r:id="rId30"/>
    <p:sldId id="367" r:id="rId31"/>
    <p:sldId id="463" r:id="rId32"/>
    <p:sldId id="370" r:id="rId33"/>
    <p:sldId id="371" r:id="rId34"/>
    <p:sldId id="465" r:id="rId35"/>
    <p:sldId id="372" r:id="rId36"/>
    <p:sldId id="373" r:id="rId37"/>
    <p:sldId id="466" r:id="rId38"/>
    <p:sldId id="374" r:id="rId39"/>
    <p:sldId id="375" r:id="rId40"/>
    <p:sldId id="377" r:id="rId41"/>
    <p:sldId id="378" r:id="rId42"/>
    <p:sldId id="467" r:id="rId43"/>
    <p:sldId id="379" r:id="rId44"/>
    <p:sldId id="380" r:id="rId45"/>
    <p:sldId id="381" r:id="rId46"/>
    <p:sldId id="383" r:id="rId47"/>
    <p:sldId id="468" r:id="rId48"/>
    <p:sldId id="469" r:id="rId49"/>
    <p:sldId id="470" r:id="rId50"/>
    <p:sldId id="471" r:id="rId51"/>
    <p:sldId id="472" r:id="rId52"/>
    <p:sldId id="473" r:id="rId53"/>
    <p:sldId id="474" r:id="rId54"/>
    <p:sldId id="475" r:id="rId55"/>
    <p:sldId id="476" r:id="rId56"/>
    <p:sldId id="477" r:id="rId57"/>
    <p:sldId id="478" r:id="rId58"/>
    <p:sldId id="479" r:id="rId59"/>
    <p:sldId id="480" r:id="rId60"/>
    <p:sldId id="481" r:id="rId61"/>
    <p:sldId id="482" r:id="rId62"/>
    <p:sldId id="483" r:id="rId63"/>
    <p:sldId id="484" r:id="rId64"/>
    <p:sldId id="485" r:id="rId65"/>
    <p:sldId id="486" r:id="rId66"/>
    <p:sldId id="487" r:id="rId67"/>
    <p:sldId id="488" r:id="rId68"/>
    <p:sldId id="489" r:id="rId69"/>
    <p:sldId id="490" r:id="rId70"/>
    <p:sldId id="491" r:id="rId71"/>
    <p:sldId id="492" r:id="rId72"/>
    <p:sldId id="493" r:id="rId73"/>
    <p:sldId id="494" r:id="rId74"/>
    <p:sldId id="495" r:id="rId75"/>
    <p:sldId id="505" r:id="rId76"/>
    <p:sldId id="496" r:id="rId77"/>
    <p:sldId id="497" r:id="rId78"/>
    <p:sldId id="498" r:id="rId79"/>
    <p:sldId id="499" r:id="rId80"/>
    <p:sldId id="384" r:id="rId81"/>
    <p:sldId id="385" r:id="rId82"/>
    <p:sldId id="386" r:id="rId83"/>
    <p:sldId id="387" r:id="rId84"/>
    <p:sldId id="388" r:id="rId85"/>
    <p:sldId id="389" r:id="rId86"/>
    <p:sldId id="390" r:id="rId87"/>
    <p:sldId id="391" r:id="rId88"/>
    <p:sldId id="392" r:id="rId89"/>
    <p:sldId id="501" r:id="rId90"/>
    <p:sldId id="502" r:id="rId91"/>
    <p:sldId id="393" r:id="rId92"/>
    <p:sldId id="398" r:id="rId93"/>
    <p:sldId id="411" r:id="rId94"/>
    <p:sldId id="412" r:id="rId95"/>
    <p:sldId id="413" r:id="rId96"/>
    <p:sldId id="414" r:id="rId97"/>
    <p:sldId id="415" r:id="rId98"/>
    <p:sldId id="416" r:id="rId99"/>
    <p:sldId id="417" r:id="rId100"/>
    <p:sldId id="418" r:id="rId101"/>
    <p:sldId id="419" r:id="rId102"/>
    <p:sldId id="420" r:id="rId103"/>
    <p:sldId id="421" r:id="rId104"/>
    <p:sldId id="433" r:id="rId105"/>
    <p:sldId id="434" r:id="rId106"/>
    <p:sldId id="435" r:id="rId107"/>
    <p:sldId id="436" r:id="rId108"/>
    <p:sldId id="444" r:id="rId109"/>
    <p:sldId id="503" r:id="rId110"/>
    <p:sldId id="445" r:id="rId111"/>
    <p:sldId id="504" r:id="rId112"/>
    <p:sldId id="508" r:id="rId113"/>
  </p:sldIdLst>
  <p:sldSz cx="9144000" cy="6858000" type="screen4x3"/>
  <p:notesSz cx="6858000" cy="9144000"/>
  <p:embeddedFontLst>
    <p:embeddedFont>
      <p:font typeface="맑은 고딕" pitchFamily="50" charset="-127"/>
      <p:regular r:id="rId116"/>
      <p:bold r:id="rId117"/>
    </p:embeddedFont>
    <p:embeddedFont>
      <p:font typeface="HY견고딕" pitchFamily="18" charset="-127"/>
      <p:regular r:id="rId118"/>
    </p:embeddedFont>
    <p:embeddedFont>
      <p:font typeface="Cambria Math" pitchFamily="18" charset="0"/>
      <p:regular r:id="rId119"/>
    </p:embeddedFont>
    <p:embeddedFont>
      <p:font typeface="Tahoma" pitchFamily="34" charset="0"/>
      <p:regular r:id="rId120"/>
      <p:bold r:id="rId1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6E6E6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24" d="100"/>
          <a:sy n="124" d="100"/>
        </p:scale>
        <p:origin x="-1541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7078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1.fntdata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5.fntdata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EB2C7-128F-48C3-A6D0-2AAD61D0B3C9}" type="datetimeFigureOut">
              <a:rPr lang="ko-KR" altLang="en-US" smtClean="0"/>
              <a:t>2023-02-09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8B116-B0E0-47C2-A8FF-1588178A8C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5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70FED-A135-4AEB-ACB6-67E162DC530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37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0305" y="332657"/>
            <a:ext cx="4413696" cy="2808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824" y="3140864"/>
            <a:ext cx="7534306" cy="108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/>
            </a:extLst>
          </p:cNvPr>
          <p:cNvSpPr/>
          <p:nvPr/>
        </p:nvSpPr>
        <p:spPr>
          <a:xfrm>
            <a:off x="0" y="4459288"/>
            <a:ext cx="9144000" cy="23987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4907223"/>
            <a:ext cx="8229600" cy="1332230"/>
          </a:xfrm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44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/>
            </a:extLst>
          </p:cNvPr>
          <p:cNvSpPr txBox="1"/>
          <p:nvPr/>
        </p:nvSpPr>
        <p:spPr>
          <a:xfrm>
            <a:off x="820738" y="2660650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</a:t>
            </a:r>
            <a:r>
              <a:rPr kumimoji="0" lang="ko-KR" altLang="en-US" sz="1200" dirty="0">
                <a:ea typeface="맑은 고딕" pitchFamily="50" charset="-127"/>
              </a:rPr>
              <a:t>㈜에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>
            <a:extLst>
              <a:ext uri="{FF2B5EF4-FFF2-40B4-BE49-F238E27FC236}"/>
            </a:extLst>
          </p:cNvPr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795338" y="1196975"/>
            <a:ext cx="464026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defRPr/>
            </a:pPr>
            <a:endParaRPr kumimoji="0" lang="en-US" altLang="ko-KR" sz="2000" b="1" dirty="0">
              <a:solidFill>
                <a:schemeClr val="accent3">
                  <a:lumMod val="75000"/>
                </a:schemeClr>
              </a:solidFill>
              <a:ea typeface="맑은 고딕" pitchFamily="50" charset="-127"/>
            </a:endParaRPr>
          </a:p>
        </p:txBody>
      </p:sp>
      <p:pic>
        <p:nvPicPr>
          <p:cNvPr id="5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313" y="1661110"/>
            <a:ext cx="6971548" cy="99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86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>
            <a:extLst>
              <a:ext uri="{FF2B5EF4-FFF2-40B4-BE49-F238E27FC236}"/>
            </a:extLst>
          </p:cNvPr>
          <p:cNvSpPr/>
          <p:nvPr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>
            <a:extLst>
              <a:ext uri="{FF2B5EF4-FFF2-40B4-BE49-F238E27FC236}"/>
            </a:extLst>
          </p:cNvPr>
          <p:cNvSpPr txBox="1"/>
          <p:nvPr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차례</a:t>
            </a:r>
            <a:endParaRPr kumimoji="0" lang="ko-KR" altLang="en-US" sz="4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26059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/>
            </a:extLst>
          </p:cNvPr>
          <p:cNvCxnSpPr/>
          <p:nvPr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50825" y="1031530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슬라이드 번호 개체 틀 9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5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3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179512" y="6162675"/>
            <a:ext cx="223180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2800" b="1" dirty="0">
                <a:solidFill>
                  <a:schemeClr val="tx1"/>
                </a:solidFill>
                <a:latin typeface="+mj-ea"/>
              </a:rPr>
              <a:t>.</a:t>
            </a:r>
            <a:endParaRPr lang="ko-KR" altLang="en-US" sz="28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10">
            <a:extLst>
              <a:ext uri="{FF2B5EF4-FFF2-40B4-BE49-F238E27FC236}"/>
            </a:extLst>
          </p:cNvPr>
          <p:cNvSpPr/>
          <p:nvPr/>
        </p:nvSpPr>
        <p:spPr>
          <a:xfrm>
            <a:off x="0" y="5805264"/>
            <a:ext cx="9144000" cy="698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6592" y="836712"/>
            <a:ext cx="5477408" cy="348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4500165"/>
            <a:ext cx="652911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380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/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2023-02-09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/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openai.com/dall-e-2/" TargetMode="Externa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5.png"/><Relationship Id="rId5" Type="http://schemas.openxmlformats.org/officeDocument/2006/relationships/image" Target="../media/image1310.png"/><Relationship Id="rId4" Type="http://schemas.openxmlformats.org/officeDocument/2006/relationships/image" Target="../media/image130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s://huggingface.co/docs/diffusers/api/pipelines/overview" TargetMode="Externa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5.png"/><Relationship Id="rId7" Type="http://schemas.openxmlformats.org/officeDocument/2006/relationships/image" Target="../media/image15.jpeg"/><Relationship Id="rId12" Type="http://schemas.openxmlformats.org/officeDocument/2006/relationships/image" Target="../media/image24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dall-e-2-extending-creativity" TargetMode="Externa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blog/dall-e/" TargetMode="Externa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987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예시 </a:t>
                </a:r>
                <a:r>
                  <a:rPr lang="en-US" altLang="ko-KR" dirty="0" smtClean="0"/>
                  <a:t>13-2] </a:t>
                </a:r>
                <a:r>
                  <a:rPr lang="ko-KR" altLang="en-US" dirty="0" smtClean="0"/>
                  <a:t>특징 벡터가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 경우의 생성 모델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특징은 </a:t>
                </a:r>
                <a:r>
                  <a:rPr lang="en-US" altLang="ko-KR" dirty="0" smtClean="0"/>
                  <a:t>0 </a:t>
                </a:r>
                <a:r>
                  <a:rPr lang="ko-KR" altLang="en-US" dirty="0" smtClean="0"/>
                  <a:t>또는 </a:t>
                </a:r>
                <a:r>
                  <a:rPr lang="en-US" altLang="ko-KR" dirty="0" smtClean="0"/>
                  <a:t>1 </a:t>
                </a:r>
                <a:r>
                  <a:rPr lang="ko-KR" altLang="en-US" dirty="0" smtClean="0"/>
                  <a:t>값을 가진다고 가정 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데이터셋은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,(1,1)}</m:t>
                    </m:r>
                  </m:oMath>
                </a14:m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marL="104775" lvl="1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43169"/>
            <a:ext cx="1855791" cy="1307489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2866947" y="2924944"/>
            <a:ext cx="432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32837" y="2708920"/>
            <a:ext cx="3255387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데이터셋으로부터 확률 분포 추정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49" y="3884778"/>
            <a:ext cx="7194065" cy="27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Zero-shot visual reasoning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7056784" cy="485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2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Geographic knowledge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8" y="1628800"/>
            <a:ext cx="8348662" cy="446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0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79512" y="980728"/>
            <a:ext cx="8928992" cy="5472608"/>
          </a:xfrm>
        </p:spPr>
        <p:txBody>
          <a:bodyPr/>
          <a:lstStyle/>
          <a:p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DALL·E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DALL·E2</a:t>
            </a:r>
            <a:r>
              <a:rPr lang="ko-KR" altLang="en-US" dirty="0" smtClean="0"/>
              <a:t>로 진화</a:t>
            </a:r>
            <a:r>
              <a:rPr lang="en-US" altLang="ko-KR" dirty="0">
                <a:hlinkClick r:id="rId2"/>
              </a:rPr>
              <a:t> https://openai.com/dall-e-2/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723" y="1484784"/>
            <a:ext cx="5746417" cy="52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DALL·E2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 해상도가 </a:t>
            </a:r>
            <a:r>
              <a:rPr lang="en-US" altLang="ko-KR" dirty="0" smtClean="0"/>
              <a:t>4</a:t>
            </a:r>
            <a:r>
              <a:rPr lang="ko-KR" altLang="en-US" dirty="0" smtClean="0"/>
              <a:t>배로 증가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DALL·E</a:t>
            </a:r>
            <a:r>
              <a:rPr lang="ko-KR" altLang="en-US" dirty="0" smtClean="0"/>
              <a:t>보다 다양한 기능 제공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dVAE</a:t>
            </a:r>
            <a:r>
              <a:rPr lang="ko-KR" altLang="en-US" dirty="0" smtClean="0"/>
              <a:t>를 버리고 확산 모델</a:t>
            </a:r>
            <a:r>
              <a:rPr lang="en-US" altLang="ko-KR" baseline="-25000" dirty="0" smtClean="0"/>
              <a:t>diffusion model</a:t>
            </a:r>
            <a:r>
              <a:rPr lang="ko-KR" altLang="en-US" baseline="-25000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문장과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영상을 같이 모델링한 </a:t>
            </a:r>
            <a:r>
              <a:rPr lang="en-US" altLang="ko-KR" dirty="0" smtClean="0"/>
              <a:t>CLIP</a:t>
            </a:r>
            <a:r>
              <a:rPr lang="ko-KR" altLang="en-US" dirty="0" smtClean="0"/>
              <a:t>을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22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CLIP</a:t>
            </a:r>
            <a:r>
              <a:rPr lang="ko-KR" altLang="en-US" dirty="0" smtClean="0"/>
              <a:t> 모델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동기</a:t>
                </a:r>
                <a:r>
                  <a:rPr lang="en-US" altLang="ko-KR" dirty="0" smtClean="0"/>
                  <a:t>  </a:t>
                </a:r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ResNet </a:t>
                </a:r>
                <a:r>
                  <a:rPr lang="ko-KR" altLang="en-US" dirty="0"/>
                  <a:t>등 기존 모델의 </a:t>
                </a:r>
                <a:r>
                  <a:rPr lang="ko-KR" altLang="en-US" dirty="0" err="1"/>
                  <a:t>데이터셋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sup>
                                <m: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ko-KR" i="0">
                                <a:latin typeface="Cambria Math" panose="02040503050406030204" pitchFamily="18" charset="0"/>
                              </a:rPr>
                              <m:t>do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p>
                                <m: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ko-KR" i="0">
                                <a:latin typeface="Cambria Math" panose="02040503050406030204" pitchFamily="18" charset="0"/>
                              </a:rPr>
                              <m:t>bycycle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⋯ ⋯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인터넷에서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영상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텍스트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쌍을 자동 수집하는 새로운 </a:t>
                </a:r>
                <a:r>
                  <a:rPr lang="ko-KR" altLang="en-US" dirty="0" err="1" smtClean="0"/>
                  <a:t>데이터셋</a:t>
                </a:r>
                <a:r>
                  <a:rPr lang="ko-KR" altLang="en-US" dirty="0" smtClean="0"/>
                  <a:t> 패러다임</a:t>
                </a:r>
                <a:endParaRPr lang="ko-KR" alt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Siberian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Huskies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are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pack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animals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that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still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enjoy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some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human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companionship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sup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Three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omen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on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bicycles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on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unpaved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road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US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late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19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th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mtClean="0">
                                <a:solidFill>
                                  <a:schemeClr val="tx1"/>
                                </a:solidFill>
                              </a:rPr>
                              <m:t>century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⋯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-25000" dirty="0" smtClean="0"/>
              </a:p>
              <a:p>
                <a:pPr marL="266700" lvl="1" indent="0">
                  <a:buNone/>
                </a:pPr>
                <a:endParaRPr lang="en-US" altLang="ko-KR" baseline="-25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36637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1" y="1556792"/>
            <a:ext cx="1080120" cy="10239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6" y="1774484"/>
                <a:ext cx="576064" cy="50405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/>
                  <a:t>=</a:t>
                </a:r>
                <a:endParaRPr lang="ko-KR" alt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6" y="1774484"/>
                <a:ext cx="576064" cy="504056"/>
              </a:xfrm>
              <a:prstGeom prst="rect">
                <a:avLst/>
              </a:prstGeom>
              <a:blipFill>
                <a:blip r:embed="rId4"/>
                <a:stretch>
                  <a:fillRect r="-8511" b="-48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351762" y="1816741"/>
            <a:ext cx="576064" cy="50405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10000"/>
          </a:bodyPr>
          <a:lstStyle/>
          <a:p>
            <a:r>
              <a:rPr lang="en-US" altLang="ko-KR" dirty="0" smtClean="0"/>
              <a:t>… …</a:t>
            </a:r>
            <a:endParaRPr lang="ko-KR" alt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78595" y="1781101"/>
                <a:ext cx="576064" cy="50405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 smtClean="0"/>
                  <a:t>=</a:t>
                </a:r>
                <a:endParaRPr lang="ko-KR" alt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595" y="1781101"/>
                <a:ext cx="576064" cy="504056"/>
              </a:xfrm>
              <a:prstGeom prst="rect">
                <a:avLst/>
              </a:prstGeom>
              <a:blipFill>
                <a:blip r:embed="rId5"/>
                <a:stretch>
                  <a:fillRect r="-3158" b="-1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380" y="1665666"/>
            <a:ext cx="1406787" cy="9279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70113" y="1988840"/>
            <a:ext cx="2447257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7500" lnSpcReduction="20000"/>
          </a:bodyPr>
          <a:lstStyle/>
          <a:p>
            <a:r>
              <a:rPr lang="en-US" altLang="ko-KR" sz="2000" dirty="0" smtClean="0">
                <a:solidFill>
                  <a:srgbClr val="0000FF"/>
                </a:solidFill>
              </a:rPr>
              <a:t>- </a:t>
            </a:r>
            <a:r>
              <a:rPr lang="ko-KR" altLang="en-US" sz="2000" dirty="0" smtClean="0">
                <a:solidFill>
                  <a:srgbClr val="0000FF"/>
                </a:solidFill>
              </a:rPr>
              <a:t>빈약한 레이블 정보</a:t>
            </a:r>
            <a:endParaRPr lang="en-US" altLang="ko-KR" sz="2000" dirty="0" smtClean="0">
              <a:solidFill>
                <a:srgbClr val="0000FF"/>
              </a:solidFill>
            </a:endParaRPr>
          </a:p>
          <a:p>
            <a:r>
              <a:rPr lang="en-US" altLang="ko-KR" sz="2000" dirty="0" smtClean="0">
                <a:solidFill>
                  <a:srgbClr val="0000FF"/>
                </a:solidFill>
              </a:rPr>
              <a:t>- </a:t>
            </a:r>
            <a:r>
              <a:rPr lang="ko-KR" altLang="en-US" sz="2000" dirty="0" err="1" smtClean="0">
                <a:solidFill>
                  <a:srgbClr val="0000FF"/>
                </a:solidFill>
              </a:rPr>
              <a:t>레이블링</a:t>
            </a:r>
            <a:r>
              <a:rPr lang="ko-KR" altLang="en-US" sz="2000" dirty="0" smtClean="0">
                <a:solidFill>
                  <a:srgbClr val="0000FF"/>
                </a:solidFill>
              </a:rPr>
              <a:t> 작업 고비용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944" y="3443466"/>
            <a:ext cx="2664296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2000" dirty="0" smtClean="0"/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115260" y="2421466"/>
            <a:ext cx="154853" cy="44281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4775" y="3695494"/>
            <a:ext cx="7056784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2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426760" y="5094407"/>
            <a:ext cx="2213034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- </a:t>
            </a:r>
            <a:r>
              <a:rPr lang="ko-KR" altLang="en-US" dirty="0" smtClean="0">
                <a:solidFill>
                  <a:srgbClr val="0000FF"/>
                </a:solidFill>
              </a:rPr>
              <a:t>풍부한 레이블 정보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r>
              <a:rPr lang="en-US" altLang="ko-KR" dirty="0" smtClean="0">
                <a:solidFill>
                  <a:srgbClr val="0000FF"/>
                </a:solidFill>
              </a:rPr>
              <a:t>- </a:t>
            </a:r>
            <a:r>
              <a:rPr lang="ko-KR" altLang="en-US" dirty="0" smtClean="0">
                <a:solidFill>
                  <a:srgbClr val="0000FF"/>
                </a:solidFill>
              </a:rPr>
              <a:t>자동 </a:t>
            </a:r>
            <a:r>
              <a:rPr lang="ko-KR" altLang="en-US" dirty="0" err="1" smtClean="0">
                <a:solidFill>
                  <a:srgbClr val="0000FF"/>
                </a:solidFill>
              </a:rPr>
              <a:t>레이블링</a:t>
            </a:r>
            <a:endParaRPr lang="ko-KR" altLang="en-US" dirty="0" smtClean="0">
              <a:solidFill>
                <a:srgbClr val="0000FF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3561268" y="4199550"/>
            <a:ext cx="506676" cy="86707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6637" y="5949280"/>
            <a:ext cx="7704856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/>
              <a:t>[</a:t>
            </a:r>
            <a:r>
              <a:rPr lang="en-US" altLang="ko-KR" sz="1400" dirty="0"/>
              <a:t>Radford2021] A. Radford et al., “Learning transferable visual models from natural language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supervision</a:t>
            </a:r>
            <a:r>
              <a:rPr lang="en-US" altLang="ko-KR" sz="1400" dirty="0"/>
              <a:t>,” ICML</a:t>
            </a:r>
            <a:r>
              <a:rPr lang="en-US" altLang="ko-KR" sz="1400" dirty="0" smtClean="0"/>
              <a:t>.</a:t>
            </a:r>
            <a:endParaRPr lang="ko-KR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8301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CLIP</a:t>
            </a:r>
            <a:r>
              <a:rPr lang="ko-KR" altLang="en-US" dirty="0" smtClean="0"/>
              <a:t> 모델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언어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비전을 같이 모델링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영상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텍스트 쌍을 인터넷에서 </a:t>
                </a:r>
                <a:r>
                  <a:rPr lang="en-US" altLang="ko-KR" dirty="0" smtClean="0"/>
                  <a:t>4</a:t>
                </a:r>
                <a:r>
                  <a:rPr lang="ko-KR" altLang="en-US" dirty="0" smtClean="0"/>
                  <a:t>억장 가량을 모아 학습에 사용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‘… easier proxy task of predicting only which text as a whole is paired with which image and not the exact words of that text’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대조 학습</a:t>
                </a:r>
                <a:r>
                  <a:rPr lang="en-US" altLang="ko-KR" baseline="-25000" dirty="0" smtClean="0"/>
                  <a:t>contrastive learning</a:t>
                </a:r>
                <a:r>
                  <a:rPr lang="ko-KR" altLang="en-US" baseline="-25000" dirty="0" smtClean="0"/>
                  <a:t> </a:t>
                </a:r>
                <a:r>
                  <a:rPr lang="ko-KR" altLang="en-US" dirty="0" smtClean="0"/>
                  <a:t>사용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미니 배치에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장 영상이 있을 때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ko-KR" dirty="0"/>
                  <a:t>개 </a:t>
                </a:r>
                <a:r>
                  <a:rPr lang="en-US" altLang="ko-KR" dirty="0" smtClean="0"/>
                  <a:t>image-text</a:t>
                </a:r>
                <a:r>
                  <a:rPr lang="ko-KR" altLang="ko-KR" dirty="0" smtClean="0"/>
                  <a:t> 쌍</a:t>
                </a:r>
                <a:r>
                  <a:rPr lang="ko-KR" altLang="en-US" dirty="0" smtClean="0"/>
                  <a:t>에서</a:t>
                </a:r>
                <a:r>
                  <a:rPr lang="ko-KR" altLang="ko-K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ko-KR" dirty="0"/>
                  <a:t>개는 틀린 쌍이고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ko-KR" dirty="0"/>
                  <a:t>개는 옳은 </a:t>
                </a:r>
                <a:r>
                  <a:rPr lang="ko-KR" altLang="ko-KR" dirty="0" smtClean="0"/>
                  <a:t>쌍</a:t>
                </a:r>
                <a:r>
                  <a:rPr lang="en-US" altLang="ko-KR" dirty="0" smtClean="0"/>
                  <a:t>. </a:t>
                </a:r>
                <a:r>
                  <a:rPr lang="ko-KR" altLang="ko-KR" dirty="0" smtClean="0"/>
                  <a:t>옳은 </a:t>
                </a:r>
                <a:r>
                  <a:rPr lang="ko-KR" altLang="ko-KR" dirty="0"/>
                  <a:t>쌍의 코사인 </a:t>
                </a:r>
                <a:r>
                  <a:rPr lang="ko-KR" altLang="ko-KR" dirty="0" err="1"/>
                  <a:t>유사도는</a:t>
                </a:r>
                <a:r>
                  <a:rPr lang="ko-KR" altLang="ko-KR" dirty="0"/>
                  <a:t> 최대화하고 틀린 </a:t>
                </a:r>
                <a:r>
                  <a:rPr lang="ko-KR" altLang="ko-KR" dirty="0" smtClean="0"/>
                  <a:t>쌍</a:t>
                </a:r>
                <a:r>
                  <a:rPr lang="ko-KR" altLang="en-US" dirty="0" smtClean="0"/>
                  <a:t>은</a:t>
                </a:r>
                <a:r>
                  <a:rPr lang="en-US" altLang="ko-KR" dirty="0" smtClean="0"/>
                  <a:t> </a:t>
                </a:r>
                <a:r>
                  <a:rPr lang="ko-KR" altLang="ko-KR" dirty="0" smtClean="0"/>
                  <a:t>최소화하도록 </a:t>
                </a:r>
                <a:r>
                  <a:rPr lang="ko-KR" altLang="en-US" dirty="0" smtClean="0"/>
                  <a:t>학습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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자율지도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학습</a:t>
                </a:r>
                <a:r>
                  <a:rPr lang="en-US" altLang="ko-KR" baseline="-25000" dirty="0" smtClean="0">
                    <a:sym typeface="Wingdings" panose="05000000000000000000" pitchFamily="2" charset="2"/>
                  </a:rPr>
                  <a:t>self-supervised learning</a:t>
                </a:r>
                <a:endParaRPr lang="en-US" altLang="ko-KR" dirty="0" smtClean="0"/>
              </a:p>
              <a:p>
                <a:r>
                  <a:rPr lang="en-US" altLang="ko-KR" dirty="0" smtClean="0"/>
                  <a:t>CLIP</a:t>
                </a:r>
                <a:r>
                  <a:rPr lang="ko-KR" altLang="en-US" dirty="0" smtClean="0"/>
                  <a:t>의 우수성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/>
                  <a:t>사람이 정교하게 </a:t>
                </a:r>
                <a:r>
                  <a:rPr lang="ko-KR" altLang="ko-KR" dirty="0" err="1"/>
                  <a:t>레이블링한</a:t>
                </a:r>
                <a:r>
                  <a:rPr lang="ko-KR" altLang="ko-KR" dirty="0"/>
                  <a:t> </a:t>
                </a:r>
                <a:r>
                  <a:rPr lang="en-US" altLang="ko-KR" dirty="0"/>
                  <a:t>ImageNet</a:t>
                </a:r>
                <a:r>
                  <a:rPr lang="ko-KR" altLang="ko-KR" dirty="0"/>
                  <a:t>으로 지도 </a:t>
                </a:r>
                <a:r>
                  <a:rPr lang="ko-KR" altLang="ko-KR" dirty="0" smtClean="0"/>
                  <a:t>학습</a:t>
                </a:r>
                <a:r>
                  <a:rPr lang="ko-KR" altLang="en-US" dirty="0" smtClean="0"/>
                  <a:t>한</a:t>
                </a:r>
                <a:r>
                  <a:rPr lang="ko-KR" altLang="ko-KR" dirty="0" smtClean="0"/>
                  <a:t> </a:t>
                </a:r>
                <a:r>
                  <a:rPr lang="en-US" altLang="ko-KR" dirty="0" smtClean="0"/>
                  <a:t>ResNet50</a:t>
                </a:r>
                <a:r>
                  <a:rPr lang="ko-KR" altLang="en-US" dirty="0" smtClean="0"/>
                  <a:t>과</a:t>
                </a:r>
                <a:r>
                  <a:rPr lang="ko-KR" altLang="ko-KR" dirty="0" smtClean="0"/>
                  <a:t> </a:t>
                </a:r>
                <a:r>
                  <a:rPr lang="ko-KR" altLang="ko-KR" dirty="0"/>
                  <a:t>겨룬 결과 </a:t>
                </a:r>
                <a:r>
                  <a:rPr lang="ko-KR" altLang="en-US" dirty="0" err="1" smtClean="0"/>
                  <a:t>자율지도</a:t>
                </a:r>
                <a:r>
                  <a:rPr lang="ko-KR" altLang="en-US" dirty="0" smtClean="0"/>
                  <a:t> 학습한 </a:t>
                </a:r>
                <a:r>
                  <a:rPr lang="en-US" altLang="ko-KR" dirty="0" smtClean="0"/>
                  <a:t>CLIP</a:t>
                </a:r>
                <a:r>
                  <a:rPr lang="ko-KR" altLang="ko-KR" dirty="0"/>
                  <a:t>이</a:t>
                </a:r>
                <a:r>
                  <a:rPr lang="en-US" altLang="ko-KR" dirty="0"/>
                  <a:t> 1.9%</a:t>
                </a:r>
                <a:r>
                  <a:rPr lang="ko-KR" altLang="ko-KR" dirty="0"/>
                  <a:t>만큼 </a:t>
                </a:r>
                <a:r>
                  <a:rPr lang="ko-KR" altLang="ko-KR" dirty="0" smtClean="0"/>
                  <a:t>우월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-25000" dirty="0" smtClean="0"/>
              </a:p>
              <a:p>
                <a:pPr marL="266700" lvl="1" indent="0">
                  <a:buNone/>
                </a:pPr>
                <a:endParaRPr lang="en-US" altLang="ko-KR" baseline="-25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36637" y="908720"/>
                <a:ext cx="8627851" cy="5688632"/>
              </a:xfrm>
              <a:blipFill>
                <a:blip r:embed="rId2"/>
                <a:stretch>
                  <a:fillRect l="-636" r="-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60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CLIP</a:t>
            </a:r>
            <a:r>
              <a:rPr lang="ko-KR" altLang="en-US" dirty="0" smtClean="0"/>
              <a:t> 모델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구조와 동작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aseline="-25000" dirty="0" smtClean="0"/>
          </a:p>
          <a:p>
            <a:pPr marL="266700" lvl="1" indent="0">
              <a:buNone/>
            </a:pPr>
            <a:endParaRPr lang="en-US" altLang="ko-KR" baseline="-25000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69" y="1772816"/>
            <a:ext cx="8794519" cy="41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CLIP</a:t>
            </a:r>
            <a:r>
              <a:rPr lang="ko-KR" altLang="en-US" dirty="0" smtClean="0"/>
              <a:t> 모델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CLIP</a:t>
            </a:r>
            <a:r>
              <a:rPr lang="ko-KR" altLang="en-US" dirty="0" smtClean="0"/>
              <a:t>의 구현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CLIP</a:t>
            </a:r>
            <a:r>
              <a:rPr lang="ko-KR" altLang="en-US" dirty="0" smtClean="0"/>
              <a:t> 프로그래밍 실습 </a:t>
            </a:r>
            <a:r>
              <a:rPr lang="en-US" altLang="ko-KR" dirty="0" smtClean="0"/>
              <a:t>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11-5]</a:t>
            </a:r>
          </a:p>
          <a:p>
            <a:pPr lvl="1">
              <a:lnSpc>
                <a:spcPct val="150000"/>
              </a:lnSpc>
            </a:pPr>
            <a:endParaRPr lang="en-US" altLang="ko-KR" baseline="-25000" dirty="0" smtClean="0"/>
          </a:p>
          <a:p>
            <a:pPr marL="266700" lvl="1" indent="0">
              <a:buNone/>
            </a:pPr>
            <a:endParaRPr lang="en-US" altLang="ko-KR" baseline="-25000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28800"/>
            <a:ext cx="4098917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0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13.6.2 Stable Diffusion </a:t>
            </a:r>
            <a:r>
              <a:rPr lang="ko-KR" altLang="en-US" dirty="0" smtClean="0"/>
              <a:t>프로그래밍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가장</a:t>
            </a:r>
            <a:r>
              <a:rPr lang="en-US" altLang="ko-KR" dirty="0" smtClean="0"/>
              <a:t> </a:t>
            </a:r>
            <a:r>
              <a:rPr lang="ko-KR" altLang="en-US" dirty="0" smtClean="0"/>
              <a:t>과감하게 공개하는 </a:t>
            </a:r>
            <a:r>
              <a:rPr lang="en-US" altLang="ko-KR" dirty="0" smtClean="0"/>
              <a:t>Stable Diffusion</a:t>
            </a:r>
          </a:p>
          <a:p>
            <a:pPr lvl="1"/>
            <a:r>
              <a:rPr lang="ko-KR" altLang="en-US" dirty="0" smtClean="0"/>
              <a:t>학습된</a:t>
            </a:r>
            <a:r>
              <a:rPr lang="en-US" altLang="ko-KR" dirty="0"/>
              <a:t> </a:t>
            </a:r>
            <a:r>
              <a:rPr lang="ko-KR" altLang="en-US" dirty="0" smtClean="0"/>
              <a:t>모델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소스 코드 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텐서플로의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-cv </a:t>
            </a:r>
            <a:r>
              <a:rPr lang="ko-KR" altLang="en-US" dirty="0" smtClean="0"/>
              <a:t>모듈에서 지원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간편한 사용법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허깅</a:t>
            </a:r>
            <a:r>
              <a:rPr lang="ko-KR" altLang="en-US" dirty="0" smtClean="0"/>
              <a:t> 페이스의 통합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활용해도 됨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huggingface.co/docs/diffusers/api/pipelines/overview</a:t>
            </a:r>
            <a:r>
              <a:rPr lang="en-US" altLang="ko-KR" dirty="0" smtClean="0"/>
              <a:t>)</a:t>
            </a:r>
          </a:p>
          <a:p>
            <a:r>
              <a:rPr lang="en-US" altLang="ko-KR" dirty="0" err="1" smtClean="0"/>
              <a:t>keras</a:t>
            </a:r>
            <a:r>
              <a:rPr lang="en-US" altLang="ko-KR" dirty="0" smtClean="0"/>
              <a:t>-cv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baseline="-25000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88852"/>
            <a:ext cx="7291836" cy="308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1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13.6.2 Stable Diffusion </a:t>
            </a:r>
            <a:r>
              <a:rPr lang="ko-KR" altLang="en-US" dirty="0" smtClean="0"/>
              <a:t>프로그래밍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7201905" cy="2353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584" y="4094039"/>
            <a:ext cx="7617848" cy="67985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 smtClean="0">
                <a:solidFill>
                  <a:srgbClr val="0000FF"/>
                </a:solidFill>
              </a:rPr>
              <a:t>05</a:t>
            </a:r>
            <a:r>
              <a:rPr lang="ko-KR" altLang="en-US" sz="1600" dirty="0" smtClean="0">
                <a:solidFill>
                  <a:srgbClr val="0000FF"/>
                </a:solidFill>
              </a:rPr>
              <a:t>행의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텍스트 프롬프트 </a:t>
            </a:r>
            <a:r>
              <a:rPr lang="en-US" altLang="ko-KR" sz="1600" dirty="0" smtClean="0">
                <a:solidFill>
                  <a:srgbClr val="0000FF"/>
                </a:solidFill>
              </a:rPr>
              <a:t>‘a cute rabbit in an avocado armchair’</a:t>
            </a:r>
            <a:r>
              <a:rPr lang="ko-KR" altLang="en-US" sz="1600" dirty="0" smtClean="0">
                <a:solidFill>
                  <a:srgbClr val="0000FF"/>
                </a:solidFill>
              </a:rPr>
              <a:t>에서 생성된 영상</a:t>
            </a:r>
          </a:p>
        </p:txBody>
      </p:sp>
    </p:spTree>
    <p:extLst>
      <p:ext uri="{BB962C8B-B14F-4D97-AF65-F5344CB8AC3E}">
        <p14:creationId xmlns:p14="http://schemas.microsoft.com/office/powerpoint/2010/main" val="40358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endParaRPr lang="ko-KR" alt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데이터를 </a:t>
                </a:r>
                <a:r>
                  <a:rPr lang="ko-KR" altLang="en-US" dirty="0"/>
                  <a:t>만들어내는 진짜 확률 </a:t>
                </a:r>
                <a:r>
                  <a:rPr lang="ko-KR" altLang="en-US" dirty="0" smtClean="0"/>
                  <a:t>분포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 smtClean="0"/>
                  <a:t>주어진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데이터셋으로부터</a:t>
                </a:r>
                <a:r>
                  <a:rPr lang="ko-KR" altLang="en-US" dirty="0" smtClean="0"/>
                  <a:t> 추정한 확률 분포</a:t>
                </a:r>
                <a:endParaRPr lang="en-US" altLang="ko-KR" dirty="0"/>
              </a:p>
              <a:p>
                <a:pPr lvl="2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예시</a:t>
                </a:r>
                <a:r>
                  <a:rPr lang="en-US" altLang="ko-KR" dirty="0" smtClean="0"/>
                  <a:t> 13-1]</a:t>
                </a:r>
                <a:r>
                  <a:rPr lang="ko-KR" altLang="en-US" dirty="0" smtClean="0"/>
                  <a:t>과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예시 </a:t>
                </a:r>
                <a:r>
                  <a:rPr lang="en-US" altLang="ko-KR" dirty="0" smtClean="0"/>
                  <a:t>13-2]</a:t>
                </a:r>
                <a:r>
                  <a:rPr lang="ko-KR" altLang="en-US" dirty="0" smtClean="0"/>
                  <a:t>에서 추정한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는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 해당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1626"/>
                <a:ext cx="8699859" cy="5688632"/>
              </a:xfrm>
              <a:blipFill>
                <a:blip r:embed="rId2"/>
                <a:stretch>
                  <a:fillRect l="-630" t="-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타원 10"/>
          <p:cNvSpPr/>
          <p:nvPr/>
        </p:nvSpPr>
        <p:spPr>
          <a:xfrm>
            <a:off x="539552" y="2886318"/>
            <a:ext cx="2164989" cy="306809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1225174" y="2901539"/>
                <a:ext cx="7937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174" y="2901539"/>
                <a:ext cx="793743" cy="369332"/>
              </a:xfrm>
              <a:prstGeom prst="rect">
                <a:avLst/>
              </a:prstGeom>
              <a:blipFill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자유형 13"/>
          <p:cNvSpPr/>
          <p:nvPr/>
        </p:nvSpPr>
        <p:spPr>
          <a:xfrm>
            <a:off x="3827521" y="2964562"/>
            <a:ext cx="854806" cy="1291068"/>
          </a:xfrm>
          <a:custGeom>
            <a:avLst/>
            <a:gdLst>
              <a:gd name="connsiteX0" fmla="*/ 746234 w 1114096"/>
              <a:gd name="connsiteY0" fmla="*/ 507 h 1650631"/>
              <a:gd name="connsiteX1" fmla="*/ 378372 w 1114096"/>
              <a:gd name="connsiteY1" fmla="*/ 11018 h 1650631"/>
              <a:gd name="connsiteX2" fmla="*/ 346841 w 1114096"/>
              <a:gd name="connsiteY2" fmla="*/ 32038 h 1650631"/>
              <a:gd name="connsiteX3" fmla="*/ 315310 w 1114096"/>
              <a:gd name="connsiteY3" fmla="*/ 42549 h 1650631"/>
              <a:gd name="connsiteX4" fmla="*/ 262758 w 1114096"/>
              <a:gd name="connsiteY4" fmla="*/ 84590 h 1650631"/>
              <a:gd name="connsiteX5" fmla="*/ 220717 w 1114096"/>
              <a:gd name="connsiteY5" fmla="*/ 126631 h 1650631"/>
              <a:gd name="connsiteX6" fmla="*/ 147144 w 1114096"/>
              <a:gd name="connsiteY6" fmla="*/ 189693 h 1650631"/>
              <a:gd name="connsiteX7" fmla="*/ 115613 w 1114096"/>
              <a:gd name="connsiteY7" fmla="*/ 252755 h 1650631"/>
              <a:gd name="connsiteX8" fmla="*/ 94593 w 1114096"/>
              <a:gd name="connsiteY8" fmla="*/ 284287 h 1650631"/>
              <a:gd name="connsiteX9" fmla="*/ 52551 w 1114096"/>
              <a:gd name="connsiteY9" fmla="*/ 378880 h 1650631"/>
              <a:gd name="connsiteX10" fmla="*/ 31531 w 1114096"/>
              <a:gd name="connsiteY10" fmla="*/ 452452 h 1650631"/>
              <a:gd name="connsiteX11" fmla="*/ 10510 w 1114096"/>
              <a:gd name="connsiteY11" fmla="*/ 652149 h 1650631"/>
              <a:gd name="connsiteX12" fmla="*/ 0 w 1114096"/>
              <a:gd name="connsiteY12" fmla="*/ 694190 h 1650631"/>
              <a:gd name="connsiteX13" fmla="*/ 21020 w 1114096"/>
              <a:gd name="connsiteY13" fmla="*/ 925418 h 1650631"/>
              <a:gd name="connsiteX14" fmla="*/ 42041 w 1114096"/>
              <a:gd name="connsiteY14" fmla="*/ 1009500 h 1650631"/>
              <a:gd name="connsiteX15" fmla="*/ 73572 w 1114096"/>
              <a:gd name="connsiteY15" fmla="*/ 1114604 h 1650631"/>
              <a:gd name="connsiteX16" fmla="*/ 105103 w 1114096"/>
              <a:gd name="connsiteY16" fmla="*/ 1209197 h 1650631"/>
              <a:gd name="connsiteX17" fmla="*/ 126124 w 1114096"/>
              <a:gd name="connsiteY17" fmla="*/ 1282769 h 1650631"/>
              <a:gd name="connsiteX18" fmla="*/ 147144 w 1114096"/>
              <a:gd name="connsiteY18" fmla="*/ 1324811 h 1650631"/>
              <a:gd name="connsiteX19" fmla="*/ 210207 w 1114096"/>
              <a:gd name="connsiteY19" fmla="*/ 1398383 h 1650631"/>
              <a:gd name="connsiteX20" fmla="*/ 252248 w 1114096"/>
              <a:gd name="connsiteY20" fmla="*/ 1461445 h 1650631"/>
              <a:gd name="connsiteX21" fmla="*/ 294289 w 1114096"/>
              <a:gd name="connsiteY21" fmla="*/ 1503487 h 1650631"/>
              <a:gd name="connsiteX22" fmla="*/ 315310 w 1114096"/>
              <a:gd name="connsiteY22" fmla="*/ 1535018 h 1650631"/>
              <a:gd name="connsiteX23" fmla="*/ 357351 w 1114096"/>
              <a:gd name="connsiteY23" fmla="*/ 1556038 h 1650631"/>
              <a:gd name="connsiteX24" fmla="*/ 388882 w 1114096"/>
              <a:gd name="connsiteY24" fmla="*/ 1577059 h 1650631"/>
              <a:gd name="connsiteX25" fmla="*/ 462455 w 1114096"/>
              <a:gd name="connsiteY25" fmla="*/ 1629611 h 1650631"/>
              <a:gd name="connsiteX26" fmla="*/ 525517 w 1114096"/>
              <a:gd name="connsiteY26" fmla="*/ 1650631 h 1650631"/>
              <a:gd name="connsiteX27" fmla="*/ 672662 w 1114096"/>
              <a:gd name="connsiteY27" fmla="*/ 1629611 h 1650631"/>
              <a:gd name="connsiteX28" fmla="*/ 704193 w 1114096"/>
              <a:gd name="connsiteY28" fmla="*/ 1619100 h 1650631"/>
              <a:gd name="connsiteX29" fmla="*/ 735724 w 1114096"/>
              <a:gd name="connsiteY29" fmla="*/ 1598080 h 1650631"/>
              <a:gd name="connsiteX30" fmla="*/ 756744 w 1114096"/>
              <a:gd name="connsiteY30" fmla="*/ 1566549 h 1650631"/>
              <a:gd name="connsiteX31" fmla="*/ 788275 w 1114096"/>
              <a:gd name="connsiteY31" fmla="*/ 1545528 h 1650631"/>
              <a:gd name="connsiteX32" fmla="*/ 840827 w 1114096"/>
              <a:gd name="connsiteY32" fmla="*/ 1450935 h 1650631"/>
              <a:gd name="connsiteX33" fmla="*/ 851338 w 1114096"/>
              <a:gd name="connsiteY33" fmla="*/ 1408893 h 1650631"/>
              <a:gd name="connsiteX34" fmla="*/ 861848 w 1114096"/>
              <a:gd name="connsiteY34" fmla="*/ 1377362 h 1650631"/>
              <a:gd name="connsiteX35" fmla="*/ 872358 w 1114096"/>
              <a:gd name="connsiteY35" fmla="*/ 1324811 h 1650631"/>
              <a:gd name="connsiteX36" fmla="*/ 903889 w 1114096"/>
              <a:gd name="connsiteY36" fmla="*/ 1240728 h 1650631"/>
              <a:gd name="connsiteX37" fmla="*/ 914400 w 1114096"/>
              <a:gd name="connsiteY37" fmla="*/ 1209197 h 1650631"/>
              <a:gd name="connsiteX38" fmla="*/ 935420 w 1114096"/>
              <a:gd name="connsiteY38" fmla="*/ 1167155 h 1650631"/>
              <a:gd name="connsiteX39" fmla="*/ 945931 w 1114096"/>
              <a:gd name="connsiteY39" fmla="*/ 1135624 h 1650631"/>
              <a:gd name="connsiteX40" fmla="*/ 966951 w 1114096"/>
              <a:gd name="connsiteY40" fmla="*/ 1083073 h 1650631"/>
              <a:gd name="connsiteX41" fmla="*/ 987972 w 1114096"/>
              <a:gd name="connsiteY41" fmla="*/ 988480 h 1650631"/>
              <a:gd name="connsiteX42" fmla="*/ 998482 w 1114096"/>
              <a:gd name="connsiteY42" fmla="*/ 946438 h 1650631"/>
              <a:gd name="connsiteX43" fmla="*/ 1019503 w 1114096"/>
              <a:gd name="connsiteY43" fmla="*/ 914907 h 1650631"/>
              <a:gd name="connsiteX44" fmla="*/ 1040524 w 1114096"/>
              <a:gd name="connsiteY44" fmla="*/ 830824 h 1650631"/>
              <a:gd name="connsiteX45" fmla="*/ 1051034 w 1114096"/>
              <a:gd name="connsiteY45" fmla="*/ 788783 h 1650631"/>
              <a:gd name="connsiteX46" fmla="*/ 1072055 w 1114096"/>
              <a:gd name="connsiteY46" fmla="*/ 746742 h 1650631"/>
              <a:gd name="connsiteX47" fmla="*/ 1093075 w 1114096"/>
              <a:gd name="connsiteY47" fmla="*/ 683680 h 1650631"/>
              <a:gd name="connsiteX48" fmla="*/ 1103586 w 1114096"/>
              <a:gd name="connsiteY48" fmla="*/ 536535 h 1650631"/>
              <a:gd name="connsiteX49" fmla="*/ 1114096 w 1114096"/>
              <a:gd name="connsiteY49" fmla="*/ 505004 h 1650631"/>
              <a:gd name="connsiteX50" fmla="*/ 1093075 w 1114096"/>
              <a:gd name="connsiteY50" fmla="*/ 315818 h 1650631"/>
              <a:gd name="connsiteX51" fmla="*/ 1072055 w 1114096"/>
              <a:gd name="connsiteY51" fmla="*/ 252755 h 1650631"/>
              <a:gd name="connsiteX52" fmla="*/ 1040524 w 1114096"/>
              <a:gd name="connsiteY52" fmla="*/ 221224 h 1650631"/>
              <a:gd name="connsiteX53" fmla="*/ 1019503 w 1114096"/>
              <a:gd name="connsiteY53" fmla="*/ 189693 h 1650631"/>
              <a:gd name="connsiteX54" fmla="*/ 987972 w 1114096"/>
              <a:gd name="connsiteY54" fmla="*/ 168673 h 1650631"/>
              <a:gd name="connsiteX55" fmla="*/ 977462 w 1114096"/>
              <a:gd name="connsiteY55" fmla="*/ 137142 h 1650631"/>
              <a:gd name="connsiteX56" fmla="*/ 914400 w 1114096"/>
              <a:gd name="connsiteY56" fmla="*/ 95100 h 1650631"/>
              <a:gd name="connsiteX57" fmla="*/ 882869 w 1114096"/>
              <a:gd name="connsiteY57" fmla="*/ 74080 h 1650631"/>
              <a:gd name="connsiteX58" fmla="*/ 809296 w 1114096"/>
              <a:gd name="connsiteY58" fmla="*/ 42549 h 1650631"/>
              <a:gd name="connsiteX59" fmla="*/ 735724 w 1114096"/>
              <a:gd name="connsiteY59" fmla="*/ 21528 h 1650631"/>
              <a:gd name="connsiteX60" fmla="*/ 746234 w 1114096"/>
              <a:gd name="connsiteY60" fmla="*/ 507 h 165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114096" h="1650631">
                <a:moveTo>
                  <a:pt x="746234" y="507"/>
                </a:moveTo>
                <a:cubicBezTo>
                  <a:pt x="686675" y="-1245"/>
                  <a:pt x="500662" y="1364"/>
                  <a:pt x="378372" y="11018"/>
                </a:cubicBezTo>
                <a:cubicBezTo>
                  <a:pt x="365779" y="12012"/>
                  <a:pt x="358139" y="26389"/>
                  <a:pt x="346841" y="32038"/>
                </a:cubicBezTo>
                <a:cubicBezTo>
                  <a:pt x="336932" y="36993"/>
                  <a:pt x="325820" y="39045"/>
                  <a:pt x="315310" y="42549"/>
                </a:cubicBezTo>
                <a:cubicBezTo>
                  <a:pt x="297793" y="56563"/>
                  <a:pt x="279525" y="69686"/>
                  <a:pt x="262758" y="84590"/>
                </a:cubicBezTo>
                <a:cubicBezTo>
                  <a:pt x="247946" y="97757"/>
                  <a:pt x="235632" y="113581"/>
                  <a:pt x="220717" y="126631"/>
                </a:cubicBezTo>
                <a:cubicBezTo>
                  <a:pt x="177892" y="164102"/>
                  <a:pt x="181636" y="148302"/>
                  <a:pt x="147144" y="189693"/>
                </a:cubicBezTo>
                <a:cubicBezTo>
                  <a:pt x="109498" y="234869"/>
                  <a:pt x="139311" y="205358"/>
                  <a:pt x="115613" y="252755"/>
                </a:cubicBezTo>
                <a:cubicBezTo>
                  <a:pt x="109964" y="264053"/>
                  <a:pt x="99723" y="272744"/>
                  <a:pt x="94593" y="284287"/>
                </a:cubicBezTo>
                <a:cubicBezTo>
                  <a:pt x="44567" y="396848"/>
                  <a:pt x="100121" y="307526"/>
                  <a:pt x="52551" y="378880"/>
                </a:cubicBezTo>
                <a:cubicBezTo>
                  <a:pt x="45346" y="400497"/>
                  <a:pt x="34464" y="430456"/>
                  <a:pt x="31531" y="452452"/>
                </a:cubicBezTo>
                <a:cubicBezTo>
                  <a:pt x="15941" y="569376"/>
                  <a:pt x="27660" y="549244"/>
                  <a:pt x="10510" y="652149"/>
                </a:cubicBezTo>
                <a:cubicBezTo>
                  <a:pt x="8135" y="666397"/>
                  <a:pt x="3503" y="680176"/>
                  <a:pt x="0" y="694190"/>
                </a:cubicBezTo>
                <a:cubicBezTo>
                  <a:pt x="7914" y="812909"/>
                  <a:pt x="5058" y="829647"/>
                  <a:pt x="21020" y="925418"/>
                </a:cubicBezTo>
                <a:cubicBezTo>
                  <a:pt x="51304" y="1107122"/>
                  <a:pt x="14967" y="887661"/>
                  <a:pt x="42041" y="1009500"/>
                </a:cubicBezTo>
                <a:cubicBezTo>
                  <a:pt x="62978" y="1103719"/>
                  <a:pt x="37248" y="1041956"/>
                  <a:pt x="73572" y="1114604"/>
                </a:cubicBezTo>
                <a:cubicBezTo>
                  <a:pt x="91289" y="1203192"/>
                  <a:pt x="72467" y="1133045"/>
                  <a:pt x="105103" y="1209197"/>
                </a:cubicBezTo>
                <a:cubicBezTo>
                  <a:pt x="130503" y="1268465"/>
                  <a:pt x="99467" y="1211683"/>
                  <a:pt x="126124" y="1282769"/>
                </a:cubicBezTo>
                <a:cubicBezTo>
                  <a:pt x="131625" y="1297439"/>
                  <a:pt x="138840" y="1311525"/>
                  <a:pt x="147144" y="1324811"/>
                </a:cubicBezTo>
                <a:cubicBezTo>
                  <a:pt x="200322" y="1409897"/>
                  <a:pt x="155488" y="1328030"/>
                  <a:pt x="210207" y="1398383"/>
                </a:cubicBezTo>
                <a:cubicBezTo>
                  <a:pt x="225717" y="1418325"/>
                  <a:pt x="234384" y="1443581"/>
                  <a:pt x="252248" y="1461445"/>
                </a:cubicBezTo>
                <a:cubicBezTo>
                  <a:pt x="266262" y="1475459"/>
                  <a:pt x="281391" y="1488440"/>
                  <a:pt x="294289" y="1503487"/>
                </a:cubicBezTo>
                <a:cubicBezTo>
                  <a:pt x="302510" y="1513078"/>
                  <a:pt x="305606" y="1526931"/>
                  <a:pt x="315310" y="1535018"/>
                </a:cubicBezTo>
                <a:cubicBezTo>
                  <a:pt x="327346" y="1545048"/>
                  <a:pt x="343748" y="1548265"/>
                  <a:pt x="357351" y="1556038"/>
                </a:cubicBezTo>
                <a:cubicBezTo>
                  <a:pt x="368319" y="1562305"/>
                  <a:pt x="378603" y="1569717"/>
                  <a:pt x="388882" y="1577059"/>
                </a:cubicBezTo>
                <a:cubicBezTo>
                  <a:pt x="395271" y="1581623"/>
                  <a:pt x="449345" y="1623784"/>
                  <a:pt x="462455" y="1629611"/>
                </a:cubicBezTo>
                <a:cubicBezTo>
                  <a:pt x="482703" y="1638610"/>
                  <a:pt x="525517" y="1650631"/>
                  <a:pt x="525517" y="1650631"/>
                </a:cubicBezTo>
                <a:cubicBezTo>
                  <a:pt x="584370" y="1644092"/>
                  <a:pt x="619124" y="1642996"/>
                  <a:pt x="672662" y="1629611"/>
                </a:cubicBezTo>
                <a:cubicBezTo>
                  <a:pt x="683410" y="1626924"/>
                  <a:pt x="694284" y="1624055"/>
                  <a:pt x="704193" y="1619100"/>
                </a:cubicBezTo>
                <a:cubicBezTo>
                  <a:pt x="715491" y="1613451"/>
                  <a:pt x="725214" y="1605087"/>
                  <a:pt x="735724" y="1598080"/>
                </a:cubicBezTo>
                <a:cubicBezTo>
                  <a:pt x="742731" y="1587570"/>
                  <a:pt x="747812" y="1575481"/>
                  <a:pt x="756744" y="1566549"/>
                </a:cubicBezTo>
                <a:cubicBezTo>
                  <a:pt x="765676" y="1557617"/>
                  <a:pt x="781580" y="1556240"/>
                  <a:pt x="788275" y="1545528"/>
                </a:cubicBezTo>
                <a:cubicBezTo>
                  <a:pt x="874012" y="1408350"/>
                  <a:pt x="753369" y="1538393"/>
                  <a:pt x="840827" y="1450935"/>
                </a:cubicBezTo>
                <a:cubicBezTo>
                  <a:pt x="844331" y="1436921"/>
                  <a:pt x="847370" y="1422783"/>
                  <a:pt x="851338" y="1408893"/>
                </a:cubicBezTo>
                <a:cubicBezTo>
                  <a:pt x="854382" y="1398240"/>
                  <a:pt x="859161" y="1388110"/>
                  <a:pt x="861848" y="1377362"/>
                </a:cubicBezTo>
                <a:cubicBezTo>
                  <a:pt x="866181" y="1360031"/>
                  <a:pt x="868025" y="1342141"/>
                  <a:pt x="872358" y="1324811"/>
                </a:cubicBezTo>
                <a:cubicBezTo>
                  <a:pt x="878319" y="1300966"/>
                  <a:pt x="896663" y="1259998"/>
                  <a:pt x="903889" y="1240728"/>
                </a:cubicBezTo>
                <a:cubicBezTo>
                  <a:pt x="907779" y="1230354"/>
                  <a:pt x="910036" y="1219380"/>
                  <a:pt x="914400" y="1209197"/>
                </a:cubicBezTo>
                <a:cubicBezTo>
                  <a:pt x="920572" y="1194796"/>
                  <a:pt x="929248" y="1181556"/>
                  <a:pt x="935420" y="1167155"/>
                </a:cubicBezTo>
                <a:cubicBezTo>
                  <a:pt x="939784" y="1156972"/>
                  <a:pt x="942041" y="1145998"/>
                  <a:pt x="945931" y="1135624"/>
                </a:cubicBezTo>
                <a:cubicBezTo>
                  <a:pt x="952555" y="1117959"/>
                  <a:pt x="959944" y="1100590"/>
                  <a:pt x="966951" y="1083073"/>
                </a:cubicBezTo>
                <a:cubicBezTo>
                  <a:pt x="985921" y="969259"/>
                  <a:pt x="967272" y="1060932"/>
                  <a:pt x="987972" y="988480"/>
                </a:cubicBezTo>
                <a:cubicBezTo>
                  <a:pt x="991940" y="974590"/>
                  <a:pt x="992792" y="959715"/>
                  <a:pt x="998482" y="946438"/>
                </a:cubicBezTo>
                <a:cubicBezTo>
                  <a:pt x="1003458" y="934827"/>
                  <a:pt x="1012496" y="925417"/>
                  <a:pt x="1019503" y="914907"/>
                </a:cubicBezTo>
                <a:lnTo>
                  <a:pt x="1040524" y="830824"/>
                </a:lnTo>
                <a:cubicBezTo>
                  <a:pt x="1044027" y="816810"/>
                  <a:pt x="1044574" y="801703"/>
                  <a:pt x="1051034" y="788783"/>
                </a:cubicBezTo>
                <a:cubicBezTo>
                  <a:pt x="1058041" y="774769"/>
                  <a:pt x="1066236" y="761289"/>
                  <a:pt x="1072055" y="746742"/>
                </a:cubicBezTo>
                <a:cubicBezTo>
                  <a:pt x="1080284" y="726169"/>
                  <a:pt x="1093075" y="683680"/>
                  <a:pt x="1093075" y="683680"/>
                </a:cubicBezTo>
                <a:cubicBezTo>
                  <a:pt x="1096579" y="634632"/>
                  <a:pt x="1097840" y="585371"/>
                  <a:pt x="1103586" y="536535"/>
                </a:cubicBezTo>
                <a:cubicBezTo>
                  <a:pt x="1104880" y="525532"/>
                  <a:pt x="1114096" y="516083"/>
                  <a:pt x="1114096" y="505004"/>
                </a:cubicBezTo>
                <a:cubicBezTo>
                  <a:pt x="1114096" y="432813"/>
                  <a:pt x="1112123" y="379313"/>
                  <a:pt x="1093075" y="315818"/>
                </a:cubicBezTo>
                <a:cubicBezTo>
                  <a:pt x="1086708" y="294594"/>
                  <a:pt x="1087723" y="268423"/>
                  <a:pt x="1072055" y="252755"/>
                </a:cubicBezTo>
                <a:cubicBezTo>
                  <a:pt x="1061545" y="242245"/>
                  <a:pt x="1050040" y="232643"/>
                  <a:pt x="1040524" y="221224"/>
                </a:cubicBezTo>
                <a:cubicBezTo>
                  <a:pt x="1032437" y="211520"/>
                  <a:pt x="1028435" y="198625"/>
                  <a:pt x="1019503" y="189693"/>
                </a:cubicBezTo>
                <a:cubicBezTo>
                  <a:pt x="1010571" y="180761"/>
                  <a:pt x="998482" y="175680"/>
                  <a:pt x="987972" y="168673"/>
                </a:cubicBezTo>
                <a:cubicBezTo>
                  <a:pt x="984469" y="158163"/>
                  <a:pt x="985296" y="144976"/>
                  <a:pt x="977462" y="137142"/>
                </a:cubicBezTo>
                <a:cubicBezTo>
                  <a:pt x="959598" y="119278"/>
                  <a:pt x="935421" y="109114"/>
                  <a:pt x="914400" y="95100"/>
                </a:cubicBezTo>
                <a:cubicBezTo>
                  <a:pt x="903890" y="88093"/>
                  <a:pt x="894167" y="79729"/>
                  <a:pt x="882869" y="74080"/>
                </a:cubicBezTo>
                <a:cubicBezTo>
                  <a:pt x="845494" y="55393"/>
                  <a:pt x="845384" y="52860"/>
                  <a:pt x="809296" y="42549"/>
                </a:cubicBezTo>
                <a:cubicBezTo>
                  <a:pt x="800556" y="40052"/>
                  <a:pt x="747175" y="28399"/>
                  <a:pt x="735724" y="21528"/>
                </a:cubicBezTo>
                <a:cubicBezTo>
                  <a:pt x="727227" y="16430"/>
                  <a:pt x="805793" y="2259"/>
                  <a:pt x="746234" y="50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MNIST sample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703" y="4869160"/>
            <a:ext cx="2313554" cy="1406990"/>
          </a:xfrm>
          <a:prstGeom prst="rect">
            <a:avLst/>
          </a:prstGeom>
          <a:noFill/>
          <a:ln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>
            <a:off x="2623696" y="5100156"/>
            <a:ext cx="750007" cy="36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541830">
            <a:off x="2487876" y="5331686"/>
            <a:ext cx="914400" cy="3843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샘플링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3833231" y="4149080"/>
            <a:ext cx="216024" cy="64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3820783" y="3110469"/>
                <a:ext cx="9172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783" y="3110469"/>
                <a:ext cx="917238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아날로그 감성 회귀, 손 글씨를 써 보아요~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414" y="3479801"/>
            <a:ext cx="709882" cy="4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삐뚤빼뚤한 아이 글씨 예쁘게 쓰는법, 이렇게 따라하면 문제 없어요!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12" y="4186397"/>
            <a:ext cx="791843" cy="5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시대유감]글씨 쓰기가 없어진다면 천재도 없어진다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82" y="5096038"/>
            <a:ext cx="659631" cy="44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아침엔 손 글씨를 써보세요~ - 코메디닷컴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932" y="4359461"/>
            <a:ext cx="492056" cy="44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941243" y="4286513"/>
            <a:ext cx="4620830" cy="3843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모델링</a:t>
            </a:r>
            <a:r>
              <a:rPr lang="en-US" altLang="ko-KR" sz="1600" dirty="0" smtClean="0"/>
              <a:t>(GMM, HMM, VAE, GAN, Diffusion…)</a:t>
            </a:r>
            <a:endParaRPr lang="ko-KR" altLang="en-US" sz="1600" dirty="0" smtClean="0"/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4675293" y="3113528"/>
            <a:ext cx="745640" cy="247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0504774">
            <a:off x="4666327" y="3322735"/>
            <a:ext cx="942297" cy="3843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/>
              <a:t>샘플링</a:t>
            </a:r>
          </a:p>
        </p:txBody>
      </p:sp>
      <p:pic>
        <p:nvPicPr>
          <p:cNvPr id="34" name="그림 33"/>
          <p:cNvPicPr/>
          <p:nvPr/>
        </p:nvPicPr>
        <p:blipFill>
          <a:blip r:embed="rId10"/>
          <a:stretch>
            <a:fillRect/>
          </a:stretch>
        </p:blipFill>
        <p:spPr>
          <a:xfrm>
            <a:off x="5476627" y="2729937"/>
            <a:ext cx="1377028" cy="361165"/>
          </a:xfrm>
          <a:prstGeom prst="rect">
            <a:avLst/>
          </a:prstGeom>
        </p:spPr>
      </p:pic>
      <p:pic>
        <p:nvPicPr>
          <p:cNvPr id="35" name="그림 34"/>
          <p:cNvPicPr/>
          <p:nvPr/>
        </p:nvPicPr>
        <p:blipFill>
          <a:blip r:embed="rId11"/>
          <a:stretch>
            <a:fillRect/>
          </a:stretch>
        </p:blipFill>
        <p:spPr>
          <a:xfrm>
            <a:off x="5476627" y="3208582"/>
            <a:ext cx="2889196" cy="4015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67545" y="5404918"/>
                <a:ext cx="1446319" cy="384397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r>
                  <a:rPr lang="ko-KR" altLang="en-US" sz="1600" dirty="0" smtClean="0">
                    <a:solidFill>
                      <a:schemeClr val="tx1"/>
                    </a:solidFill>
                  </a:rPr>
                  <a:t>데이터셋</a:t>
                </a:r>
                <a:r>
                  <a:rPr lang="en-US" altLang="ko-KR" sz="16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ko-KR" altLang="en-US" sz="16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45" y="5404918"/>
                <a:ext cx="1446319" cy="384397"/>
              </a:xfrm>
              <a:prstGeom prst="rect">
                <a:avLst/>
              </a:prstGeom>
              <a:blipFill>
                <a:blip r:embed="rId12"/>
                <a:stretch>
                  <a:fillRect l="-2532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914864" y="4532897"/>
            <a:ext cx="4883109" cy="39201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</a:rPr>
              <a:t>All models are wrong, but some are useful. (George Box)</a:t>
            </a:r>
            <a:endParaRPr lang="ko-KR" altLang="en-US" sz="14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5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13.7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모델은 예술이 될 수 있을까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13-30]</a:t>
            </a:r>
            <a:r>
              <a:rPr lang="ko-KR" altLang="en-US" dirty="0" smtClean="0"/>
              <a:t>의 명쾌한 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이미 되었음</a:t>
            </a:r>
            <a:r>
              <a:rPr lang="en-US" altLang="ko-KR" dirty="0" smtClean="0"/>
              <a:t>(2018</a:t>
            </a:r>
            <a:r>
              <a:rPr lang="ko-KR" altLang="en-US" dirty="0" smtClean="0"/>
              <a:t>년 크리스티 경매에서 </a:t>
            </a:r>
            <a:r>
              <a:rPr lang="en-US" altLang="ko-KR" dirty="0" smtClean="0"/>
              <a:t>432,500</a:t>
            </a:r>
            <a:r>
              <a:rPr lang="ko-KR" altLang="en-US" dirty="0" smtClean="0"/>
              <a:t>달러에 낙찰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새로운 화풍으로 </a:t>
            </a:r>
            <a:r>
              <a:rPr lang="ko-KR" altLang="en-US" dirty="0" err="1" smtClean="0"/>
              <a:t>갠이즘을</a:t>
            </a:r>
            <a:r>
              <a:rPr lang="ko-KR" altLang="en-US" dirty="0" smtClean="0"/>
              <a:t> 주장하는 사람 등장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baseline="-25000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18" y="2619743"/>
            <a:ext cx="7955053" cy="36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3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13.7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모델은 예술이 될 수 있을까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예술가나 디자이너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일반이 </a:t>
            </a:r>
            <a:r>
              <a:rPr lang="en-US" altLang="ko-KR" dirty="0" smtClean="0"/>
              <a:t>DALL·E2</a:t>
            </a:r>
            <a:r>
              <a:rPr lang="ko-KR" altLang="en-US" dirty="0" smtClean="0"/>
              <a:t>를 성공적으로 활용한 사례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openai.com/blog/dall-e-2-extending-creativity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소아암 환자가 암세포와 싸워 이기는 상황을 뮤직 비디오로 만든 이야기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28</a:t>
            </a:r>
            <a:r>
              <a:rPr lang="ko-KR" altLang="en-US" dirty="0" smtClean="0"/>
              <a:t>세 요절한 화가 에곤 </a:t>
            </a:r>
            <a:r>
              <a:rPr lang="ko-KR" altLang="en-US" dirty="0" err="1" smtClean="0"/>
              <a:t>실레가</a:t>
            </a:r>
            <a:r>
              <a:rPr lang="ko-KR" altLang="en-US" dirty="0" smtClean="0"/>
              <a:t> 살아있었다면 그렸을 법한 그림 생성해 전시회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코스모폴리탄 잡지 표지 제작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새로 여는 레스토랑 </a:t>
            </a:r>
            <a:r>
              <a:rPr lang="ko-KR" altLang="en-US" dirty="0" err="1" smtClean="0"/>
              <a:t>메뉴판</a:t>
            </a:r>
            <a:r>
              <a:rPr lang="ko-KR" altLang="en-US" dirty="0" smtClean="0"/>
              <a:t> 제작 이야기 등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광고나 디자인 산업에서 필수 도구로 떠오름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 모델은 빠른 </a:t>
            </a:r>
            <a:r>
              <a:rPr lang="ko-KR" altLang="en-US" dirty="0" err="1" smtClean="0"/>
              <a:t>프로토타입</a:t>
            </a:r>
            <a:r>
              <a:rPr lang="ko-KR" altLang="en-US" dirty="0" smtClean="0"/>
              <a:t> 제작 도구로 적합</a:t>
            </a:r>
            <a:endParaRPr lang="en-US" altLang="ko-KR" sz="2000" dirty="0"/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</a:pPr>
            <a:endParaRPr lang="en-US" altLang="ko-KR" sz="2000" dirty="0"/>
          </a:p>
          <a:p>
            <a:r>
              <a:rPr lang="ko-KR" altLang="en-US" dirty="0"/>
              <a:t>생성 모델의 위험성</a:t>
            </a:r>
            <a:endParaRPr lang="en-US" altLang="ko-KR" dirty="0"/>
          </a:p>
          <a:p>
            <a:pPr lvl="1"/>
            <a:r>
              <a:rPr lang="ko-KR" altLang="en-US" dirty="0"/>
              <a:t>위험을 체계적으로 분석하고 실험한 </a:t>
            </a:r>
            <a:r>
              <a:rPr lang="ko-KR" altLang="en-US" dirty="0" smtClean="0"/>
              <a:t>사례 여럿</a:t>
            </a:r>
            <a:endParaRPr lang="en-US" altLang="ko-KR" dirty="0"/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</a:pPr>
            <a:endParaRPr lang="en-US" altLang="ko-KR" sz="2000" dirty="0" smtClean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38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31530"/>
                <a:ext cx="8928991" cy="5472608"/>
              </a:xfrm>
            </p:spPr>
            <p:txBody>
              <a:bodyPr/>
              <a:lstStyle/>
              <a:p>
                <a:r>
                  <a:rPr lang="ko-KR" altLang="en-US" dirty="0" smtClean="0"/>
                  <a:t>다룸 가능</a:t>
                </a:r>
                <a:r>
                  <a:rPr lang="en-US" altLang="ko-KR" baseline="-25000" dirty="0" smtClean="0"/>
                  <a:t>tractable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예시 </a:t>
                </a:r>
                <a:r>
                  <a:rPr lang="en-US" altLang="ko-KR" dirty="0" smtClean="0"/>
                  <a:t>13-2]</a:t>
                </a:r>
                <a:r>
                  <a:rPr lang="ko-KR" altLang="en-US" dirty="0" smtClean="0"/>
                  <a:t>는 다룸 가능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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특징이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2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개 뿐이고 특징이 가질 수 있는 값이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0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과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1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뿐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anose="05000000000000000000" pitchFamily="2" charset="2"/>
                  </a:rPr>
                  <a:t>확률 분포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anose="05000000000000000000" pitchFamily="2" charset="2"/>
                  </a:rPr>
                  <a:t>를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배열로 표현하고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데이터셋으로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를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추정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(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학습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)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하고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anose="05000000000000000000" pitchFamily="2" charset="2"/>
                  </a:rPr>
                  <a:t>에서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샘플링하는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일이 모두 쉬움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에서 무수히 많이 </a:t>
                </a:r>
                <a:r>
                  <a:rPr lang="ko-KR" altLang="en-US" dirty="0" err="1" smtClean="0"/>
                  <a:t>샘플링하여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데이터셋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 smtClean="0"/>
                  <a:t>를 무한히 크게 하면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 err="1" smtClean="0"/>
                  <a:t>로</a:t>
                </a:r>
                <a:r>
                  <a:rPr lang="ko-KR" altLang="en-US" dirty="0" smtClean="0"/>
                  <a:t> 추정한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ko-KR" altLang="en-US" dirty="0" smtClean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 같게 됨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r>
                  <a:rPr lang="ko-KR" altLang="en-US" dirty="0" smtClean="0">
                    <a:sym typeface="Wingdings" panose="05000000000000000000" pitchFamily="2" charset="2"/>
                  </a:rPr>
                  <a:t>다룸 불가능</a:t>
                </a:r>
                <a:r>
                  <a:rPr lang="en-US" altLang="ko-KR" baseline="-25000" dirty="0" smtClean="0">
                    <a:sym typeface="Wingdings" panose="05000000000000000000" pitchFamily="2" charset="2"/>
                  </a:rPr>
                  <a:t>intractable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anose="05000000000000000000" pitchFamily="2" charset="2"/>
                  </a:rPr>
                  <a:t>실제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세상은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𝐱</m:t>
                    </m:r>
                  </m:oMath>
                </a14:m>
                <a:r>
                  <a:rPr lang="ko-KR" altLang="en-US" dirty="0" smtClean="0">
                    <a:sym typeface="Wingdings" panose="05000000000000000000" pitchFamily="2" charset="2"/>
                  </a:rPr>
                  <a:t>가 수백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~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수만 차원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특징은 수백 개 값이 가능한 정수 또는 실수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anose="05000000000000000000" pitchFamily="2" charset="2"/>
                  </a:rPr>
                  <a:t>예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) MNIST: 256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개 값이 가능한 특징이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784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개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256</a:t>
                </a:r>
                <a:r>
                  <a:rPr lang="en-US" altLang="ko-KR" baseline="30000" dirty="0" smtClean="0">
                    <a:sym typeface="Wingdings" panose="05000000000000000000" pitchFamily="2" charset="2"/>
                  </a:rPr>
                  <a:t>784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크기의 배열 필요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ko-KR" altLang="en-US" dirty="0" smtClean="0">
                    <a:sym typeface="Wingdings" panose="05000000000000000000" pitchFamily="2" charset="2"/>
                  </a:rPr>
                  <a:t>는 표현도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학습도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샘플링도 불가능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anose="05000000000000000000" pitchFamily="2" charset="2"/>
                  </a:rPr>
                  <a:t>근사하는 방법뿐</a:t>
                </a:r>
                <a:endParaRPr lang="en-US" altLang="ko-KR" dirty="0" smtClean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31530"/>
                <a:ext cx="8928991" cy="5472608"/>
              </a:xfrm>
              <a:blipFill rotWithShape="1">
                <a:blip r:embed="rId2"/>
                <a:stretch>
                  <a:fillRect l="-615" r="-4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6237312"/>
            <a:ext cx="3353268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13.1.2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혼합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다룸 가능한 </a:t>
            </a:r>
            <a:r>
              <a:rPr lang="ko-KR" altLang="en-US" dirty="0" err="1" smtClean="0"/>
              <a:t>가우시안을</a:t>
            </a:r>
            <a:r>
              <a:rPr lang="ko-KR" altLang="en-US" dirty="0" smtClean="0"/>
              <a:t> 이용한 생성 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단순한 상황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사람의 키와 몸무게를 생성하는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모델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15216"/>
            <a:ext cx="2520280" cy="3896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0" y="2318594"/>
            <a:ext cx="7845498" cy="35578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0" y="5982061"/>
            <a:ext cx="7555787" cy="6504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24128" y="4089258"/>
            <a:ext cx="1008112" cy="36004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24128" y="4869160"/>
            <a:ext cx="1008112" cy="360040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228184" y="5229200"/>
            <a:ext cx="0" cy="717653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36730" y="5364670"/>
            <a:ext cx="1815227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600" dirty="0" err="1" smtClean="0">
                <a:solidFill>
                  <a:srgbClr val="0000FF"/>
                </a:solidFill>
              </a:rPr>
              <a:t>데이터셋과</a:t>
            </a:r>
            <a:r>
              <a:rPr lang="ko-KR" altLang="en-US" sz="1600" dirty="0" smtClean="0">
                <a:solidFill>
                  <a:srgbClr val="0000FF"/>
                </a:solidFill>
              </a:rPr>
              <a:t> 유사한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r>
              <a:rPr lang="ko-KR" altLang="en-US" sz="1600" dirty="0" smtClean="0">
                <a:solidFill>
                  <a:srgbClr val="0000FF"/>
                </a:solidFill>
              </a:rPr>
              <a:t>샘플 생성됨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84704" y="4077510"/>
                <a:ext cx="1679384" cy="30845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marL="0" lvl="1"/>
                <a:r>
                  <a:rPr lang="en-US" altLang="ko-KR" sz="1400" dirty="0" smtClean="0">
                    <a:solidFill>
                      <a:srgbClr val="0000FF"/>
                    </a:solidFill>
                  </a:rPr>
                  <a:t>m</a:t>
                </a:r>
                <a:r>
                  <a:rPr lang="ko-KR" altLang="en-US" sz="1400" dirty="0" smtClean="0">
                    <a:solidFill>
                      <a:srgbClr val="0000FF"/>
                    </a:solidFill>
                  </a:rPr>
                  <a:t>은</a:t>
                </a:r>
                <a14:m>
                  <m:oMath xmlns:m="http://schemas.openxmlformats.org/officeDocument/2006/math">
                    <m:r>
                      <a:rPr lang="en-US" altLang="ko-KR" sz="1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altLang="ko-KR" sz="1400" dirty="0" smtClean="0">
                    <a:solidFill>
                      <a:srgbClr val="0000FF"/>
                    </a:solidFill>
                  </a:rPr>
                  <a:t>(2</a:t>
                </a:r>
                <a:r>
                  <a:rPr lang="ko-KR" altLang="en-US" sz="1400" dirty="0" smtClean="0">
                    <a:solidFill>
                      <a:srgbClr val="0000FF"/>
                    </a:solidFill>
                  </a:rPr>
                  <a:t>차원 벡터</a:t>
                </a:r>
                <a:r>
                  <a:rPr lang="en-US" altLang="ko-KR" sz="1400" dirty="0" smtClean="0">
                    <a:solidFill>
                      <a:srgbClr val="0000FF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704" y="4077510"/>
                <a:ext cx="1679384" cy="308455"/>
              </a:xfrm>
              <a:prstGeom prst="rect">
                <a:avLst/>
              </a:prstGeom>
              <a:blipFill>
                <a:blip r:embed="rId5"/>
                <a:stretch>
                  <a:fillRect l="-1087" t="-4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684704" y="4378779"/>
                <a:ext cx="1656184" cy="32482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lnSpcReduction="10000"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cv</m:t>
                    </m:r>
                    <m:r>
                      <a:rPr lang="ko-KR" altLang="en-US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ko-KR" sz="1600" dirty="0" smtClean="0">
                    <a:solidFill>
                      <a:srgbClr val="0000FF"/>
                    </a:solidFill>
                  </a:rPr>
                  <a:t>(2*2 </a:t>
                </a:r>
                <a:r>
                  <a:rPr lang="ko-KR" altLang="en-US" sz="1600" dirty="0" smtClean="0">
                    <a:solidFill>
                      <a:srgbClr val="0000FF"/>
                    </a:solidFill>
                  </a:rPr>
                  <a:t>행렬</a:t>
                </a:r>
                <a:r>
                  <a:rPr lang="en-US" altLang="ko-KR" sz="1600" dirty="0" smtClean="0">
                    <a:solidFill>
                      <a:srgbClr val="0000FF"/>
                    </a:solidFill>
                  </a:rPr>
                  <a:t>)</a:t>
                </a:r>
                <a:endParaRPr lang="ko-KR" altLang="en-US" sz="16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704" y="4378779"/>
                <a:ext cx="1656184" cy="324826"/>
              </a:xfrm>
              <a:prstGeom prst="rect">
                <a:avLst/>
              </a:prstGeom>
              <a:blipFill>
                <a:blip r:embed="rId6"/>
                <a:stretch>
                  <a:fillRect t="-11111" r="-1471" b="-20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 flipH="1">
            <a:off x="3491880" y="4257530"/>
            <a:ext cx="19282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>
            <a:off x="3500426" y="4551850"/>
            <a:ext cx="19282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8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혼합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0825" y="980728"/>
            <a:ext cx="8641655" cy="5523410"/>
          </a:xfrm>
        </p:spPr>
        <p:txBody>
          <a:bodyPr/>
          <a:lstStyle/>
          <a:p>
            <a:r>
              <a:rPr lang="en-US" altLang="ko-KR" dirty="0" smtClean="0"/>
              <a:t>MNIST</a:t>
            </a:r>
            <a:r>
              <a:rPr lang="ko-KR" altLang="en-US" dirty="0" smtClean="0"/>
              <a:t>를 생성하는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모델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42011"/>
            <a:ext cx="6984776" cy="4992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47864" y="3501008"/>
                <a:ext cx="1679384" cy="30845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Autofit/>
              </a:bodyPr>
              <a:lstStyle/>
              <a:p>
                <a:pPr marL="0" lvl="1"/>
                <a:r>
                  <a:rPr lang="en-US" altLang="ko-KR" sz="1400" dirty="0" smtClean="0">
                    <a:solidFill>
                      <a:srgbClr val="0000FF"/>
                    </a:solidFill>
                  </a:rPr>
                  <a:t>m</a:t>
                </a:r>
                <a:r>
                  <a:rPr lang="ko-KR" altLang="en-US" sz="1400" dirty="0" smtClean="0">
                    <a:solidFill>
                      <a:srgbClr val="0000FF"/>
                    </a:solidFill>
                  </a:rPr>
                  <a:t>은</a:t>
                </a:r>
                <a14:m>
                  <m:oMath xmlns:m="http://schemas.openxmlformats.org/officeDocument/2006/math">
                    <m:r>
                      <a:rPr lang="en-US" altLang="ko-KR" sz="1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en-US" altLang="ko-KR" sz="1400" dirty="0" smtClean="0">
                    <a:solidFill>
                      <a:srgbClr val="0000FF"/>
                    </a:solidFill>
                  </a:rPr>
                  <a:t>(784</a:t>
                </a:r>
                <a:r>
                  <a:rPr lang="ko-KR" altLang="en-US" sz="1400" dirty="0" smtClean="0">
                    <a:solidFill>
                      <a:srgbClr val="0000FF"/>
                    </a:solidFill>
                  </a:rPr>
                  <a:t>차원 벡터</a:t>
                </a:r>
                <a:r>
                  <a:rPr lang="en-US" altLang="ko-KR" sz="1400" dirty="0" smtClean="0">
                    <a:solidFill>
                      <a:srgbClr val="0000FF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501008"/>
                <a:ext cx="1679384" cy="308455"/>
              </a:xfrm>
              <a:prstGeom prst="rect">
                <a:avLst/>
              </a:prstGeom>
              <a:blipFill>
                <a:blip r:embed="rId3"/>
                <a:stretch>
                  <a:fillRect l="-1087" t="-1961" r="-10870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7864" y="3802277"/>
                <a:ext cx="1944216" cy="32482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92500"/>
              </a:bodyPr>
              <a:lstStyle/>
              <a:p>
                <a:pPr marL="0"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cv</m:t>
                    </m:r>
                    <m:r>
                      <a:rPr lang="ko-KR" altLang="en-US" sz="16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ko-KR" sz="1600" dirty="0" smtClean="0">
                    <a:solidFill>
                      <a:srgbClr val="0000FF"/>
                    </a:solidFill>
                  </a:rPr>
                  <a:t>(784*784 </a:t>
                </a:r>
                <a:r>
                  <a:rPr lang="ko-KR" altLang="en-US" sz="1600" dirty="0" smtClean="0">
                    <a:solidFill>
                      <a:srgbClr val="0000FF"/>
                    </a:solidFill>
                  </a:rPr>
                  <a:t>행렬</a:t>
                </a:r>
                <a:r>
                  <a:rPr lang="en-US" altLang="ko-KR" sz="1600" dirty="0" smtClean="0">
                    <a:solidFill>
                      <a:srgbClr val="0000FF"/>
                    </a:solidFill>
                  </a:rPr>
                  <a:t>)</a:t>
                </a:r>
                <a:endParaRPr lang="ko-KR" altLang="en-US" sz="16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802277"/>
                <a:ext cx="1944216" cy="324826"/>
              </a:xfrm>
              <a:prstGeom prst="rect">
                <a:avLst/>
              </a:prstGeom>
              <a:blipFill>
                <a:blip r:embed="rId4"/>
                <a:stretch>
                  <a:fillRect t="-3774" r="-2508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/>
          <p:cNvCxnSpPr/>
          <p:nvPr/>
        </p:nvCxnSpPr>
        <p:spPr>
          <a:xfrm flipH="1">
            <a:off x="3155040" y="3681028"/>
            <a:ext cx="19282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163586" y="3975348"/>
            <a:ext cx="19282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79912" y="3113524"/>
            <a:ext cx="1944216" cy="3248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marL="0" lvl="1"/>
            <a:r>
              <a:rPr lang="en-US" altLang="ko-KR" sz="1600" dirty="0" smtClean="0">
                <a:solidFill>
                  <a:srgbClr val="0000FF"/>
                </a:solidFill>
              </a:rPr>
              <a:t>28*28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맵을</a:t>
            </a:r>
            <a:r>
              <a:rPr lang="ko-KR" altLang="en-US" sz="1600" dirty="0" smtClean="0">
                <a:solidFill>
                  <a:srgbClr val="0000FF"/>
                </a:solidFill>
              </a:rPr>
              <a:t> </a:t>
            </a:r>
            <a:r>
              <a:rPr lang="en-US" altLang="ko-KR" sz="1600" dirty="0" smtClean="0">
                <a:solidFill>
                  <a:srgbClr val="0000FF"/>
                </a:solidFill>
              </a:rPr>
              <a:t>784</a:t>
            </a:r>
            <a:r>
              <a:rPr lang="ko-KR" altLang="en-US" sz="1600" dirty="0" smtClean="0">
                <a:solidFill>
                  <a:srgbClr val="0000FF"/>
                </a:solidFill>
              </a:rPr>
              <a:t>차원 벡터로 펼침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95634" y="3286595"/>
            <a:ext cx="19282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44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혼합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628800"/>
            <a:ext cx="6820852" cy="14670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27584" y="3284984"/>
                <a:ext cx="5184576" cy="432048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인식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할</m:t>
                      </m:r>
                      <m:r>
                        <a:rPr lang="en-US" altLang="ko-KR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있</m:t>
                      </m:r>
                      <m:r>
                        <a:rPr lang="ko-KR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는</m:t>
                      </m:r>
                      <m:r>
                        <a:rPr lang="en-US" altLang="ko-KR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ko-KR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준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ko-KR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지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만</m:t>
                      </m:r>
                      <m:r>
                        <a:rPr lang="en-US" altLang="ko-KR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매</m:t>
                      </m:r>
                      <m:r>
                        <a:rPr lang="ko-KR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우</m:t>
                      </m:r>
                      <m:r>
                        <a:rPr lang="en-US" altLang="ko-KR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조</m:t>
                      </m:r>
                      <m:r>
                        <a:rPr lang="ko-KR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악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한</m:t>
                      </m:r>
                      <m:r>
                        <a:rPr lang="en-US" altLang="ko-KR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샘</m:t>
                      </m:r>
                      <m:r>
                        <a:rPr lang="ko-KR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플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생</m:t>
                      </m:r>
                      <m:r>
                        <a:rPr lang="ko-KR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성</m:t>
                      </m:r>
                      <m:r>
                        <a:rPr lang="ko-KR" alt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됨</m:t>
                      </m:r>
                    </m:oMath>
                  </m:oMathPara>
                </a14:m>
                <a:endParaRPr lang="ko-KR" altLang="en-US" sz="16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284984"/>
                <a:ext cx="5184576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05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혼합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혼합 모델</a:t>
                </a:r>
                <a:r>
                  <a:rPr lang="en-US" altLang="ko-KR" baseline="-25000" dirty="0" smtClean="0"/>
                  <a:t>GMM; Gaussian Mixture Model</a:t>
                </a:r>
              </a:p>
              <a:p>
                <a:pPr lvl="1"/>
                <a:r>
                  <a:rPr lang="ko-KR" altLang="en-US" dirty="0" err="1" smtClean="0"/>
                  <a:t>가우시안을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 smtClean="0"/>
                  <a:t>개 혼합하여 실제 분포에 더 가깝게 모델링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sym typeface="Wingdings" panose="05000000000000000000" pitchFamily="2" charset="2"/>
                  </a:rPr>
                  <a:t>모델의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매개변수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1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0" i="1" dirty="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l-GR" altLang="ko-KR" b="1" i="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⋯,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1" dirty="0">
                                    <a:latin typeface="Cambria Math" panose="02040503050406030204" pitchFamily="18" charset="0"/>
                                  </a:rPr>
                                  <m:t>𝛍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 dirty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l-GR" altLang="ko-KR" b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𝚺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데이터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 smtClean="0"/>
                  <a:t>를 위한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최적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매개변수 값은 보통 </a:t>
                </a:r>
                <a:r>
                  <a:rPr lang="en-US" altLang="ko-KR" dirty="0" err="1" smtClean="0"/>
                  <a:t>EM</a:t>
                </a:r>
                <a:r>
                  <a:rPr lang="en-US" altLang="ko-KR" baseline="-25000" dirty="0" err="1" smtClean="0"/>
                  <a:t>Expectation</a:t>
                </a:r>
                <a:r>
                  <a:rPr lang="en-US" altLang="ko-KR" baseline="-25000" dirty="0" smtClean="0"/>
                  <a:t> Maximization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알고리즘으로 알아냄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90851" y="908720"/>
                <a:ext cx="8627851" cy="5688632"/>
              </a:xfrm>
              <a:blipFill>
                <a:blip r:embed="rId2"/>
                <a:stretch>
                  <a:fillRect l="-636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47" y="1834104"/>
            <a:ext cx="3644925" cy="442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47" y="3582190"/>
            <a:ext cx="7134521" cy="29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91" y="980728"/>
            <a:ext cx="5784557" cy="58326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혼합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8024" y="3194579"/>
            <a:ext cx="3744416" cy="32482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pPr marL="0" lvl="1"/>
            <a:r>
              <a:rPr lang="en-US" altLang="ko-KR" sz="1600" dirty="0" smtClean="0">
                <a:solidFill>
                  <a:srgbClr val="0000FF"/>
                </a:solidFill>
              </a:rPr>
              <a:t>gm</a:t>
            </a:r>
            <a:r>
              <a:rPr lang="ko-KR" altLang="en-US" sz="1600" dirty="0" smtClean="0">
                <a:solidFill>
                  <a:srgbClr val="0000FF"/>
                </a:solidFill>
              </a:rPr>
              <a:t>은 </a:t>
            </a:r>
            <a:r>
              <a:rPr lang="en-US" altLang="ko-KR" sz="1600" dirty="0" smtClean="0">
                <a:solidFill>
                  <a:srgbClr val="0000FF"/>
                </a:solidFill>
              </a:rPr>
              <a:t>8</a:t>
            </a:r>
            <a:r>
              <a:rPr lang="ko-KR" altLang="en-US" sz="1600" dirty="0" smtClean="0">
                <a:solidFill>
                  <a:srgbClr val="0000FF"/>
                </a:solidFill>
              </a:rPr>
              <a:t>개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가우시안의</a:t>
            </a:r>
            <a:r>
              <a:rPr lang="ko-KR" altLang="en-US" sz="1600" dirty="0" smtClean="0">
                <a:solidFill>
                  <a:srgbClr val="0000FF"/>
                </a:solidFill>
              </a:rPr>
              <a:t> 매개변수를 저장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603746" y="3367650"/>
            <a:ext cx="19282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72761" y="1447274"/>
            <a:ext cx="3024336" cy="7585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en-US" altLang="ko-KR" sz="1600" dirty="0" err="1">
                <a:solidFill>
                  <a:srgbClr val="0000FF"/>
                </a:solidFill>
              </a:rPr>
              <a:t>s</a:t>
            </a:r>
            <a:r>
              <a:rPr lang="en-US" altLang="ko-KR" sz="1600" dirty="0" err="1" smtClean="0">
                <a:solidFill>
                  <a:srgbClr val="0000FF"/>
                </a:solidFill>
              </a:rPr>
              <a:t>klearn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라이브러리가 제공하는</a:t>
            </a:r>
            <a:endParaRPr lang="en-US" altLang="ko-KR" sz="1600" dirty="0" smtClean="0">
              <a:solidFill>
                <a:srgbClr val="0000FF"/>
              </a:solidFill>
            </a:endParaRPr>
          </a:p>
          <a:p>
            <a:pPr marL="0" lvl="1"/>
            <a:r>
              <a:rPr lang="en-US" altLang="ko-KR" sz="1600" dirty="0" err="1" smtClean="0">
                <a:solidFill>
                  <a:srgbClr val="0000FF"/>
                </a:solidFill>
              </a:rPr>
              <a:t>GaussianMixture</a:t>
            </a:r>
            <a:r>
              <a:rPr lang="en-US" altLang="ko-KR" sz="1600" dirty="0" smtClean="0">
                <a:solidFill>
                  <a:srgbClr val="0000FF"/>
                </a:solidFill>
              </a:rPr>
              <a:t> </a:t>
            </a:r>
            <a:r>
              <a:rPr lang="ko-KR" altLang="en-US" sz="1600" dirty="0" smtClean="0">
                <a:solidFill>
                  <a:srgbClr val="0000FF"/>
                </a:solidFill>
              </a:rPr>
              <a:t>함수 사용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747762" y="1863890"/>
            <a:ext cx="19282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혼합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64088" y="4778201"/>
                <a:ext cx="3312368" cy="117108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r>
                  <a:rPr lang="ko-KR" altLang="en-US" sz="1600" dirty="0" smtClean="0">
                    <a:solidFill>
                      <a:srgbClr val="0000FF"/>
                    </a:solidFill>
                  </a:rPr>
                  <a:t>조악한 샘플 생성됨</a:t>
                </a:r>
                <a:r>
                  <a:rPr lang="en-US" altLang="ko-KR" sz="1600" dirty="0" smtClean="0">
                    <a:solidFill>
                      <a:srgbClr val="0000FF"/>
                    </a:solidFill>
                  </a:rPr>
                  <a:t>. </a:t>
                </a:r>
                <a:r>
                  <a:rPr lang="ko-KR" altLang="en-US" sz="1600" dirty="0" smtClean="0">
                    <a:solidFill>
                      <a:srgbClr val="0000FF"/>
                    </a:solidFill>
                  </a:rPr>
                  <a:t>실제 세계의 </a:t>
                </a:r>
                <a:endParaRPr lang="en-US" altLang="ko-KR" sz="1600" dirty="0" smtClean="0">
                  <a:solidFill>
                    <a:srgbClr val="0000FF"/>
                  </a:solidFill>
                </a:endParaRPr>
              </a:p>
              <a:p>
                <a:r>
                  <a:rPr lang="ko-KR" altLang="en-US" sz="1600" dirty="0" smtClean="0">
                    <a:solidFill>
                      <a:srgbClr val="0000FF"/>
                    </a:solidFill>
                  </a:rPr>
                  <a:t>확률 </a:t>
                </a:r>
                <a:r>
                  <a:rPr lang="ko-KR" altLang="en-US" sz="1600" dirty="0" err="1" smtClean="0">
                    <a:solidFill>
                      <a:srgbClr val="0000FF"/>
                    </a:solidFill>
                  </a:rPr>
                  <a:t>분포는가우시안과</a:t>
                </a:r>
                <a:r>
                  <a:rPr lang="ko-KR" altLang="en-US" sz="1600" dirty="0" smtClean="0">
                    <a:solidFill>
                      <a:srgbClr val="0000FF"/>
                    </a:solidFill>
                  </a:rPr>
                  <a:t> 많이 </a:t>
                </a:r>
                <a:endParaRPr lang="en-US" altLang="ko-KR" sz="1600" dirty="0" smtClean="0">
                  <a:solidFill>
                    <a:srgbClr val="0000FF"/>
                  </a:solidFill>
                </a:endParaRPr>
              </a:p>
              <a:p>
                <a:r>
                  <a:rPr lang="ko-KR" altLang="en-US" sz="1600" dirty="0" smtClean="0">
                    <a:solidFill>
                      <a:srgbClr val="0000FF"/>
                    </a:solidFill>
                  </a:rPr>
                  <a:t>다르기 때문</a:t>
                </a:r>
                <a:r>
                  <a:rPr lang="en-US" altLang="ko-KR" sz="1600" dirty="0" smtClean="0">
                    <a:solidFill>
                      <a:srgbClr val="0000FF"/>
                    </a:solidFill>
                  </a:rPr>
                  <a:t>(</a:t>
                </a:r>
                <a:r>
                  <a:rPr lang="ko-KR" altLang="en-US" sz="1600" dirty="0" smtClean="0">
                    <a:solidFill>
                      <a:srgbClr val="0000FF"/>
                    </a:solidFill>
                  </a:rPr>
                  <a:t>즉</a:t>
                </a:r>
                <a:r>
                  <a:rPr lang="en-US" altLang="ko-KR" sz="1600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ko-KR" altLang="en-US" sz="1600" dirty="0" smtClean="0">
                    <a:solidFill>
                      <a:srgbClr val="0000FF"/>
                    </a:solidFill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ko-KR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과</m:t>
                    </m:r>
                  </m:oMath>
                </a14:m>
                <a:endParaRPr lang="en-US" altLang="ko-KR" sz="1600" i="1" dirty="0" smtClean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algn="just"/>
                <a:r>
                  <a:rPr lang="ko-KR" altLang="en-US" sz="1600" b="0" dirty="0" smtClean="0">
                    <a:solidFill>
                      <a:srgbClr val="0000FF"/>
                    </a:solidFill>
                  </a:rPr>
                  <a:t>많</a:t>
                </a:r>
                <a14:m>
                  <m:oMath xmlns:m="http://schemas.openxmlformats.org/officeDocument/2006/math">
                    <m:r>
                      <a:rPr lang="ko-KR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다름</m:t>
                    </m:r>
                    <m:r>
                      <a:rPr lang="en-US" altLang="ko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16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778201"/>
                <a:ext cx="3312368" cy="1171080"/>
              </a:xfrm>
              <a:prstGeom prst="rect">
                <a:avLst/>
              </a:prstGeom>
              <a:blipFill>
                <a:blip r:embed="rId2"/>
                <a:stretch>
                  <a:fillRect l="-1105" b="-2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44824"/>
            <a:ext cx="8064896" cy="1781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16675" y="1144805"/>
            <a:ext cx="4243756" cy="4512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en-US" altLang="ko-KR" sz="1600" dirty="0" smtClean="0">
                <a:solidFill>
                  <a:srgbClr val="0000FF"/>
                </a:solidFill>
              </a:rPr>
              <a:t>8</a:t>
            </a:r>
            <a:r>
              <a:rPr lang="ko-KR" altLang="en-US" sz="1600" dirty="0" smtClean="0">
                <a:solidFill>
                  <a:srgbClr val="0000FF"/>
                </a:solidFill>
              </a:rPr>
              <a:t>개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가우시안의</a:t>
            </a:r>
            <a:r>
              <a:rPr lang="ko-KR" altLang="en-US" sz="1600" dirty="0" smtClean="0">
                <a:solidFill>
                  <a:srgbClr val="0000FF"/>
                </a:solidFill>
              </a:rPr>
              <a:t> 평균 벡터 시각화</a:t>
            </a:r>
            <a:r>
              <a:rPr lang="en-US" altLang="ko-KR" sz="1600" dirty="0" smtClean="0">
                <a:solidFill>
                  <a:srgbClr val="0000FF"/>
                </a:solidFill>
              </a:rPr>
              <a:t>(17~21</a:t>
            </a:r>
            <a:r>
              <a:rPr lang="ko-KR" altLang="en-US" sz="1600" dirty="0" smtClean="0">
                <a:solidFill>
                  <a:srgbClr val="0000FF"/>
                </a:solidFill>
              </a:rPr>
              <a:t>행</a:t>
            </a:r>
            <a:r>
              <a:rPr lang="en-US" altLang="ko-KR" sz="1600" dirty="0" smtClean="0">
                <a:solidFill>
                  <a:srgbClr val="0000FF"/>
                </a:solidFill>
              </a:rPr>
              <a:t>)</a:t>
            </a:r>
            <a:endParaRPr lang="ko-KR" altLang="en-US" sz="1600" dirty="0" smtClean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3995936" y="1484784"/>
            <a:ext cx="220739" cy="432048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15816" y="3996006"/>
            <a:ext cx="3451667" cy="7821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en-US" altLang="ko-KR" sz="1600" dirty="0" smtClean="0">
                <a:solidFill>
                  <a:srgbClr val="0000FF"/>
                </a:solidFill>
              </a:rPr>
              <a:t>GMM</a:t>
            </a:r>
            <a:r>
              <a:rPr lang="ko-KR" altLang="en-US" sz="1600" dirty="0" smtClean="0">
                <a:solidFill>
                  <a:srgbClr val="0000FF"/>
                </a:solidFill>
              </a:rPr>
              <a:t>에서 </a:t>
            </a:r>
            <a:r>
              <a:rPr lang="en-US" altLang="ko-KR" sz="1600" dirty="0" smtClean="0">
                <a:solidFill>
                  <a:srgbClr val="0000FF"/>
                </a:solidFill>
              </a:rPr>
              <a:t>10</a:t>
            </a:r>
            <a:r>
              <a:rPr lang="ko-KR" altLang="en-US" sz="1600" dirty="0" smtClean="0">
                <a:solidFill>
                  <a:srgbClr val="0000FF"/>
                </a:solidFill>
              </a:rPr>
              <a:t>개를 </a:t>
            </a:r>
            <a:r>
              <a:rPr lang="ko-KR" altLang="en-US" sz="1600" dirty="0" err="1" smtClean="0">
                <a:solidFill>
                  <a:srgbClr val="0000FF"/>
                </a:solidFill>
              </a:rPr>
              <a:t>샘플링하여</a:t>
            </a:r>
            <a:r>
              <a:rPr lang="en-US" altLang="ko-KR" sz="1600" dirty="0" smtClean="0">
                <a:solidFill>
                  <a:srgbClr val="0000FF"/>
                </a:solidFill>
              </a:rPr>
              <a:t>(13</a:t>
            </a:r>
            <a:r>
              <a:rPr lang="ko-KR" altLang="en-US" sz="1600" dirty="0" smtClean="0">
                <a:solidFill>
                  <a:srgbClr val="0000FF"/>
                </a:solidFill>
              </a:rPr>
              <a:t>행</a:t>
            </a:r>
            <a:r>
              <a:rPr lang="en-US" altLang="ko-KR" sz="1600" dirty="0" smtClean="0">
                <a:solidFill>
                  <a:srgbClr val="0000FF"/>
                </a:solidFill>
              </a:rPr>
              <a:t>)</a:t>
            </a:r>
          </a:p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시각화</a:t>
            </a:r>
            <a:r>
              <a:rPr lang="en-US" altLang="ko-KR" sz="1600" dirty="0" smtClean="0">
                <a:solidFill>
                  <a:srgbClr val="0000FF"/>
                </a:solidFill>
              </a:rPr>
              <a:t>(23~26)</a:t>
            </a:r>
            <a:endParaRPr lang="ko-KR" altLang="en-US" sz="1600" dirty="0" smtClean="0">
              <a:solidFill>
                <a:srgbClr val="0000FF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4067944" y="3595017"/>
            <a:ext cx="2358" cy="41175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0"/>
          </p:cNvCxnSpPr>
          <p:nvPr/>
        </p:nvCxnSpPr>
        <p:spPr>
          <a:xfrm flipV="1">
            <a:off x="7020272" y="3595017"/>
            <a:ext cx="0" cy="118318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62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혼합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가우시안</a:t>
            </a:r>
            <a:r>
              <a:rPr lang="en-US" altLang="ko-KR" dirty="0" smtClean="0"/>
              <a:t> </a:t>
            </a:r>
            <a:r>
              <a:rPr lang="ko-KR" altLang="en-US" dirty="0" smtClean="0"/>
              <a:t>혼합 모델의 한계</a:t>
            </a:r>
            <a:endParaRPr lang="en-US" altLang="ko-KR" baseline="-25000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가우시안</a:t>
            </a:r>
            <a:r>
              <a:rPr lang="ko-KR" altLang="en-US" dirty="0" smtClean="0"/>
              <a:t> 혼합 모델은 데이터가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분포를 한다는 가정을 통해 다룸 가능 확보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실제로는 데이터가 </a:t>
            </a:r>
            <a:r>
              <a:rPr lang="ko-KR" altLang="en-US" dirty="0" err="1" smtClean="0"/>
              <a:t>가우시안</a:t>
            </a:r>
            <a:r>
              <a:rPr lang="ko-KR" altLang="en-US" dirty="0" smtClean="0"/>
              <a:t> 분포와 멀기 때문에 생성 모델로서 한계를 보임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13-1]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(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경우 갓난아기 키는 대략 </a:t>
            </a:r>
            <a:r>
              <a:rPr lang="en-US" altLang="ko-KR" dirty="0" smtClean="0"/>
              <a:t>50cm</a:t>
            </a:r>
            <a:r>
              <a:rPr lang="ko-KR" altLang="en-US" dirty="0" smtClean="0"/>
              <a:t>이기 때문에 </a:t>
            </a:r>
            <a:r>
              <a:rPr lang="en-US" altLang="ko-KR" dirty="0" smtClean="0"/>
              <a:t>0~50 </a:t>
            </a:r>
            <a:r>
              <a:rPr lang="ko-KR" altLang="en-US" dirty="0" smtClean="0"/>
              <a:t>구간은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 가깝고 </a:t>
            </a:r>
            <a:r>
              <a:rPr lang="en-US" altLang="ko-KR" dirty="0" smtClean="0"/>
              <a:t>50 </a:t>
            </a:r>
            <a:r>
              <a:rPr lang="ko-KR" altLang="en-US" dirty="0" smtClean="0"/>
              <a:t>근방에서 치솟고 이후 완만한 상승 곡선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50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Chapter </a:t>
            </a:r>
            <a:r>
              <a:rPr lang="en-US" altLang="ko-KR" dirty="0" smtClean="0"/>
              <a:t>13 </a:t>
            </a:r>
            <a:r>
              <a:rPr lang="ko-KR" altLang="en-US" dirty="0" smtClean="0"/>
              <a:t>생성 비전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353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생성 모델의 학습 알고리즘이 할 일을 최대 우도 추정으로 간주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우리가 가진 것은 </a:t>
                </a:r>
                <a:r>
                  <a:rPr lang="ko-KR" altLang="en-US" dirty="0" err="1" smtClean="0"/>
                  <a:t>데이터셋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,⋯,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 smtClean="0"/>
                  <a:t>뿐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데이터셋을</a:t>
                </a:r>
                <a:r>
                  <a:rPr lang="ko-KR" altLang="en-US" dirty="0" smtClean="0"/>
                  <a:t> 가장 잘 설명하는 매개변수 값을 찾는 일을 최대 우도</a:t>
                </a:r>
                <a:r>
                  <a:rPr lang="en-US" altLang="ko-KR" baseline="-25000" dirty="0" smtClean="0"/>
                  <a:t>maximum likelihood</a:t>
                </a:r>
                <a:r>
                  <a:rPr lang="ko-KR" altLang="en-US" dirty="0" smtClean="0"/>
                  <a:t>로 표현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18" y="3068960"/>
            <a:ext cx="5432684" cy="3600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14" y="2484328"/>
            <a:ext cx="2900082" cy="584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96102" y="4086965"/>
                <a:ext cx="2780354" cy="782195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 marL="0" lvl="1"/>
                <a:r>
                  <a:rPr lang="ko-KR" altLang="en-US" sz="1600" dirty="0" smtClean="0">
                    <a:solidFill>
                      <a:srgbClr val="0000FF"/>
                    </a:solidFill>
                  </a:rPr>
                  <a:t>이 경우에는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ko-KR" sz="1600" dirty="0" smtClean="0">
                  <a:solidFill>
                    <a:srgbClr val="0000FF"/>
                  </a:solidFill>
                </a:endParaRPr>
              </a:p>
              <a:p>
                <a:pPr marL="0" lvl="1"/>
                <a:r>
                  <a:rPr lang="ko-KR" altLang="en-US" sz="1600" dirty="0" smtClean="0">
                    <a:solidFill>
                      <a:srgbClr val="0000FF"/>
                    </a:solidFill>
                  </a:rPr>
                  <a:t>이므로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6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 smtClean="0">
                    <a:solidFill>
                      <a:srgbClr val="0000FF"/>
                    </a:solidFill>
                  </a:rPr>
                  <a:t>이 더 좋은 </a:t>
                </a:r>
                <a:r>
                  <a:rPr lang="ko-KR" altLang="en-US" sz="1600" dirty="0" err="1" smtClean="0">
                    <a:solidFill>
                      <a:srgbClr val="0000FF"/>
                    </a:solidFill>
                  </a:rPr>
                  <a:t>모델임</a:t>
                </a:r>
                <a:endParaRPr lang="ko-KR" altLang="en-US" sz="16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102" y="4086965"/>
                <a:ext cx="2780354" cy="782195"/>
              </a:xfrm>
              <a:prstGeom prst="rect">
                <a:avLst/>
              </a:prstGeom>
              <a:blipFill rotWithShape="1">
                <a:blip r:embed="rId5"/>
                <a:stretch>
                  <a:fillRect l="-1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88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최대 우도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샘플은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독립적으로 </a:t>
                </a:r>
                <a:r>
                  <a:rPr lang="ko-KR" altLang="en-US" dirty="0" err="1" smtClean="0"/>
                  <a:t>샘플링되었으므로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보다 작은 확률을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dirty="0" smtClean="0"/>
                  <a:t>번 곱하면 아주 작아져 수치 오류 발생할 가능성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계산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안정성을 위해 최대 로그 우도</a:t>
                </a:r>
                <a:r>
                  <a:rPr lang="en-US" altLang="ko-KR" baseline="-25000" dirty="0" smtClean="0"/>
                  <a:t>maximum log likelihood</a:t>
                </a:r>
                <a:r>
                  <a:rPr lang="ko-KR" altLang="en-US" dirty="0" smtClean="0"/>
                  <a:t>로 변환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343" y="1664842"/>
            <a:ext cx="5733174" cy="4680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43" y="3697095"/>
            <a:ext cx="3774671" cy="5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5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고전 생성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은닉 </a:t>
            </a:r>
            <a:r>
              <a:rPr lang="ko-KR" altLang="en-US" dirty="0" err="1" smtClean="0"/>
              <a:t>마르코프</a:t>
            </a:r>
            <a:r>
              <a:rPr lang="ko-KR" altLang="en-US" dirty="0" smtClean="0"/>
              <a:t> 모델</a:t>
            </a:r>
            <a:r>
              <a:rPr lang="en-US" altLang="ko-KR" baseline="-25000" dirty="0" smtClean="0"/>
              <a:t>HMM; Hidden Markov Model</a:t>
            </a:r>
          </a:p>
          <a:p>
            <a:pPr lvl="1"/>
            <a:r>
              <a:rPr lang="ko-KR" altLang="en-US" dirty="0" smtClean="0"/>
              <a:t>상태</a:t>
            </a:r>
            <a:r>
              <a:rPr lang="en-US" altLang="ko-KR" dirty="0" smtClean="0"/>
              <a:t> </a:t>
            </a:r>
            <a:r>
              <a:rPr lang="ko-KR" altLang="en-US" dirty="0" smtClean="0"/>
              <a:t>집합 </a:t>
            </a:r>
            <a:r>
              <a:rPr lang="en-US" altLang="ko-KR" dirty="0" smtClean="0"/>
              <a:t>{</a:t>
            </a:r>
            <a:r>
              <a:rPr lang="ko-KR" altLang="en-US" dirty="0" smtClean="0"/>
              <a:t>비</a:t>
            </a:r>
            <a:r>
              <a:rPr lang="en-US" altLang="ko-KR" dirty="0" smtClean="0"/>
              <a:t>,</a:t>
            </a:r>
            <a:r>
              <a:rPr lang="ko-KR" altLang="en-US" dirty="0" smtClean="0"/>
              <a:t>해</a:t>
            </a:r>
            <a:r>
              <a:rPr lang="en-US" altLang="ko-KR" dirty="0" smtClean="0"/>
              <a:t>}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행위를 나타내는 관측 집합 </a:t>
            </a:r>
            <a:r>
              <a:rPr lang="en-US" altLang="ko-KR" dirty="0" smtClean="0"/>
              <a:t>{</a:t>
            </a:r>
            <a:r>
              <a:rPr lang="ko-KR" altLang="en-US" dirty="0" smtClean="0"/>
              <a:t>산책</a:t>
            </a:r>
            <a:r>
              <a:rPr lang="en-US" altLang="ko-KR" dirty="0" smtClean="0"/>
              <a:t>,</a:t>
            </a:r>
            <a:r>
              <a:rPr lang="ko-KR" altLang="en-US" dirty="0" smtClean="0"/>
              <a:t>쇼핑</a:t>
            </a:r>
            <a:r>
              <a:rPr lang="en-US" altLang="ko-KR" dirty="0" smtClean="0"/>
              <a:t>,</a:t>
            </a:r>
            <a:r>
              <a:rPr lang="ko-KR" altLang="en-US" dirty="0" smtClean="0"/>
              <a:t>청소</a:t>
            </a:r>
            <a:r>
              <a:rPr lang="en-US" altLang="ko-KR" dirty="0" smtClean="0"/>
              <a:t>}</a:t>
            </a:r>
          </a:p>
          <a:p>
            <a:pPr lvl="1"/>
            <a:r>
              <a:rPr lang="ko-KR" altLang="en-US" dirty="0" smtClean="0"/>
              <a:t>상태 전이 확률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오늘 해인데 내일 비 확률은 </a:t>
            </a:r>
            <a:r>
              <a:rPr lang="en-US" altLang="ko-KR" dirty="0" smtClean="0"/>
              <a:t>0.4)</a:t>
            </a:r>
            <a:r>
              <a:rPr lang="ko-KR" altLang="en-US" dirty="0" smtClean="0"/>
              <a:t>과 관측 확률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 올 때 산책할 확률은 </a:t>
            </a:r>
            <a:r>
              <a:rPr lang="en-US" altLang="ko-KR" dirty="0" smtClean="0"/>
              <a:t>0.1)</a:t>
            </a:r>
          </a:p>
          <a:p>
            <a:pPr lvl="1"/>
            <a:r>
              <a:rPr lang="ko-KR" altLang="en-US" dirty="0" smtClean="0"/>
              <a:t>상태 전이와 행위 관측을 반복하여 샘플 생성 가능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96" y="3212976"/>
            <a:ext cx="6960110" cy="27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고전 생성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제한 </a:t>
                </a:r>
                <a:r>
                  <a:rPr lang="ko-KR" altLang="en-US" dirty="0" err="1" smtClean="0"/>
                  <a:t>볼츠만</a:t>
                </a:r>
                <a:r>
                  <a:rPr lang="ko-KR" altLang="en-US" dirty="0" smtClean="0"/>
                  <a:t> 머신</a:t>
                </a:r>
                <a:r>
                  <a:rPr lang="en-US" altLang="ko-KR" baseline="-25000" dirty="0" smtClean="0"/>
                  <a:t>RBM; Restricted Boltzmann Machine</a:t>
                </a:r>
              </a:p>
              <a:p>
                <a:pPr lvl="1"/>
                <a:r>
                  <a:rPr lang="ko-KR" altLang="en-US" dirty="0" smtClean="0"/>
                  <a:t>신경망과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최대 </a:t>
                </a:r>
                <a:r>
                  <a:rPr lang="ko-KR" altLang="en-US" dirty="0" err="1" smtClean="0"/>
                  <a:t>우도를</a:t>
                </a:r>
                <a:r>
                  <a:rPr lang="ko-KR" altLang="en-US" dirty="0" smtClean="0"/>
                  <a:t> 결합한 초기 시도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13-5(b)]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차원 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 잠복 공간의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ko-KR" altLang="en-US" dirty="0" smtClean="0"/>
                  <a:t>로 변환하는 </a:t>
                </a:r>
                <a:r>
                  <a:rPr lang="en-US" altLang="ko-KR" dirty="0" smtClean="0"/>
                  <a:t>RBM </a:t>
                </a:r>
                <a:r>
                  <a:rPr lang="ko-KR" altLang="en-US" dirty="0" smtClean="0"/>
                  <a:t>사례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ko-KR" altLang="en-US" dirty="0" smtClean="0"/>
                  <a:t>의 값이 정해지면 공식에 따라 에너지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𝑒𝑛𝑒𝑛𝑟𝑔𝑦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가 결정되고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에너지에 따라 식 </a:t>
                </a:r>
                <a:r>
                  <a:rPr lang="en-US" altLang="ko-KR" dirty="0" smtClean="0"/>
                  <a:t>(13.8)</a:t>
                </a:r>
                <a:r>
                  <a:rPr lang="ko-KR" altLang="en-US" dirty="0" smtClean="0"/>
                  <a:t>로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ko-KR" altLang="en-US" dirty="0" smtClean="0"/>
                  <a:t>가 발생할 확률을 계산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깁스 확률 분포</a:t>
                </a:r>
                <a:r>
                  <a:rPr lang="en-US" altLang="ko-KR" baseline="-25000" dirty="0" smtClean="0"/>
                  <a:t>Gibbs probability distribution</a:t>
                </a:r>
                <a:r>
                  <a:rPr lang="ko-KR" altLang="en-US" dirty="0" smtClean="0"/>
                  <a:t>라 부름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</a:t>
                </a:r>
                <a:r>
                  <a:rPr lang="en-US" altLang="ko-KR" dirty="0" smtClean="0"/>
                  <a:t> (13.8)</a:t>
                </a:r>
                <a:r>
                  <a:rPr lang="ko-KR" altLang="en-US" dirty="0" smtClean="0"/>
                  <a:t>로부터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구하는 식 </a:t>
                </a:r>
                <a:r>
                  <a:rPr lang="en-US" altLang="ko-KR" dirty="0" smtClean="0"/>
                  <a:t>(13.9)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(13.9) </a:t>
                </a:r>
                <a:r>
                  <a:rPr lang="ko-KR" altLang="en-US" dirty="0" smtClean="0"/>
                  <a:t>계산은 다룸 불가능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분할 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ko-KR" altLang="en-US" dirty="0" smtClean="0"/>
                  <a:t>를 구하는 일은 다룸 불가능하기 때문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하여 </a:t>
                </a:r>
                <a:r>
                  <a:rPr lang="en-US" altLang="ko-KR" dirty="0" smtClean="0"/>
                  <a:t>RBM</a:t>
                </a:r>
                <a:r>
                  <a:rPr lang="ko-KR" altLang="en-US" dirty="0" smtClean="0"/>
                  <a:t>은 샘플링을 이용하여 학습</a:t>
                </a:r>
                <a:endParaRPr lang="en-US" altLang="ko-KR" dirty="0" smtClean="0"/>
              </a:p>
              <a:p>
                <a:r>
                  <a:rPr lang="ko-KR" altLang="en-US" dirty="0" smtClean="0"/>
                  <a:t>더 좋은 생성 모델이 등장하여 </a:t>
                </a:r>
                <a:r>
                  <a:rPr lang="en-US" altLang="ko-KR" dirty="0" smtClean="0"/>
                  <a:t>HMM</a:t>
                </a:r>
                <a:r>
                  <a:rPr lang="ko-KR" altLang="en-US" dirty="0" smtClean="0"/>
                  <a:t>이나 </a:t>
                </a:r>
                <a:r>
                  <a:rPr lang="en-US" altLang="ko-KR" dirty="0" smtClean="0"/>
                  <a:t>RBM</a:t>
                </a:r>
                <a:r>
                  <a:rPr lang="ko-KR" altLang="en-US" dirty="0" smtClean="0"/>
                  <a:t>은 사용되지 않음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60209" y="908720"/>
                <a:ext cx="8627851" cy="5688632"/>
              </a:xfrm>
              <a:blipFill>
                <a:blip r:embed="rId2"/>
                <a:stretch>
                  <a:fillRect l="-636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441246"/>
            <a:ext cx="4127146" cy="5638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4607768"/>
            <a:ext cx="5256583" cy="6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오토인코더를 이용한 생성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오토인코더는 입력을 그대로 출력으로 내놓는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비지도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</a:t>
            </a:r>
            <a:r>
              <a:rPr lang="ko-KR" altLang="en-US" dirty="0" err="1" smtClean="0"/>
              <a:t>추출기</a:t>
            </a:r>
            <a:r>
              <a:rPr lang="ko-KR" altLang="en-US" dirty="0" smtClean="0"/>
              <a:t> 또는 영상 압축기 등으로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여기서는 생성 모델로 활용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\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생성 모델로서 </a:t>
            </a:r>
            <a:r>
              <a:rPr lang="ko-KR" altLang="en-US" dirty="0" err="1"/>
              <a:t>오토인코더</a:t>
            </a:r>
            <a:endParaRPr lang="en-US" altLang="ko-KR" dirty="0"/>
          </a:p>
          <a:p>
            <a:pPr lvl="1"/>
            <a:r>
              <a:rPr lang="ko-KR" altLang="en-US" dirty="0"/>
              <a:t>학습을 마치면 인코더를 버리고 </a:t>
            </a:r>
            <a:r>
              <a:rPr lang="ko-KR" altLang="en-US" dirty="0" err="1"/>
              <a:t>디코더만</a:t>
            </a:r>
            <a:r>
              <a:rPr lang="ko-KR" altLang="en-US" dirty="0"/>
              <a:t> 취함</a:t>
            </a:r>
            <a:endParaRPr lang="en-US" altLang="ko-KR" dirty="0"/>
          </a:p>
          <a:p>
            <a:pPr lvl="1"/>
            <a:r>
              <a:rPr lang="ko-KR" altLang="en-US" dirty="0"/>
              <a:t>잠복 공간에서 랜덤 벡터 생성한 후 </a:t>
            </a:r>
            <a:r>
              <a:rPr lang="ko-KR" altLang="en-US" dirty="0" err="1"/>
              <a:t>디코더를</a:t>
            </a:r>
            <a:r>
              <a:rPr lang="ko-KR" altLang="en-US" dirty="0"/>
              <a:t> 통해 영상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1" y="2636912"/>
            <a:ext cx="836988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13.2.1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8138293" cy="43346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220072" y="5205791"/>
            <a:ext cx="1584176" cy="302157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9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13.2.1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2736"/>
            <a:ext cx="7127884" cy="55446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27332" y="1260214"/>
            <a:ext cx="720080" cy="230149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27332" y="3594895"/>
            <a:ext cx="720080" cy="230149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72000" y="5929576"/>
            <a:ext cx="3312368" cy="230149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13.2.1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47" y="908720"/>
            <a:ext cx="7128792" cy="41690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5061961"/>
            <a:ext cx="7128791" cy="15671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75856" y="1700809"/>
            <a:ext cx="1944216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400" dirty="0" smtClean="0">
                <a:solidFill>
                  <a:srgbClr val="0000FF"/>
                </a:solidFill>
              </a:rPr>
              <a:t>입력과</a:t>
            </a:r>
            <a:r>
              <a:rPr lang="en-US" altLang="ko-KR" sz="1400" dirty="0" smtClean="0">
                <a:solidFill>
                  <a:srgbClr val="0000FF"/>
                </a:solidFill>
              </a:rPr>
              <a:t> </a:t>
            </a:r>
            <a:r>
              <a:rPr lang="ko-KR" altLang="en-US" sz="1400" dirty="0" smtClean="0">
                <a:solidFill>
                  <a:srgbClr val="0000FF"/>
                </a:solidFill>
              </a:rPr>
              <a:t>출력이 같음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3202582" y="1539700"/>
            <a:ext cx="144016" cy="216024"/>
          </a:xfrm>
          <a:prstGeom prst="straightConnector1">
            <a:avLst/>
          </a:prstGeom>
          <a:ln w="222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004048" y="2491304"/>
            <a:ext cx="2664296" cy="230149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04048" y="3660525"/>
            <a:ext cx="2664296" cy="230149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04048" y="4847642"/>
            <a:ext cx="2664296" cy="230149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45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13.2.1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548207" cy="10075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0254" y="2420888"/>
            <a:ext cx="100811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400" dirty="0" smtClean="0">
                <a:solidFill>
                  <a:srgbClr val="0000FF"/>
                </a:solidFill>
              </a:rPr>
              <a:t>진짜 샘플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754310" y="2005569"/>
            <a:ext cx="1266" cy="415319"/>
          </a:xfrm>
          <a:prstGeom prst="straightConnector1">
            <a:avLst/>
          </a:prstGeom>
          <a:ln w="222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63623" y="2420888"/>
            <a:ext cx="100811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400" dirty="0" smtClean="0">
                <a:solidFill>
                  <a:srgbClr val="0000FF"/>
                </a:solidFill>
              </a:rPr>
              <a:t>진짜 샘플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8367679" y="2005569"/>
            <a:ext cx="1266" cy="415319"/>
          </a:xfrm>
          <a:prstGeom prst="straightConnector1">
            <a:avLst/>
          </a:prstGeom>
          <a:ln w="222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547664" y="2276872"/>
            <a:ext cx="6192688" cy="0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1547664" y="2132856"/>
            <a:ext cx="0" cy="144016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740352" y="2132856"/>
            <a:ext cx="0" cy="144016"/>
          </a:xfrm>
          <a:prstGeom prst="line">
            <a:avLst/>
          </a:prstGeom>
          <a:ln w="158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58931" y="2313435"/>
            <a:ext cx="3900071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400" dirty="0" smtClean="0">
                <a:solidFill>
                  <a:srgbClr val="0000FF"/>
                </a:solidFill>
              </a:rPr>
              <a:t>진짜 샘플을 잇는 선분 상에서 발생한 가짜 샘플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034072"/>
            <a:ext cx="7115618" cy="349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변이 추론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 모델로서 오토인코더의 한계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필기 숫자를 모델링할 수 있을 정도로 개선되었지만 사람 얼굴이나 자연 영상 등에 적용 불가능</a:t>
            </a:r>
            <a:endParaRPr lang="en-US" altLang="ko-KR" dirty="0" smtClean="0"/>
          </a:p>
          <a:p>
            <a:r>
              <a:rPr lang="ko-KR" altLang="en-US" dirty="0" smtClean="0"/>
              <a:t>변이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추론</a:t>
            </a:r>
            <a:r>
              <a:rPr lang="en-US" altLang="ko-KR" baseline="-25000" dirty="0" err="1" smtClean="0"/>
              <a:t>variational</a:t>
            </a:r>
            <a:r>
              <a:rPr lang="en-US" altLang="ko-KR" baseline="-25000" dirty="0" smtClean="0"/>
              <a:t> inference</a:t>
            </a:r>
            <a:r>
              <a:rPr lang="ko-KR" altLang="en-US" dirty="0" smtClean="0"/>
              <a:t>의 중요성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오토인코더를 생성 모델로 확장하는 변이 </a:t>
            </a:r>
            <a:r>
              <a:rPr lang="ko-KR" altLang="en-US" dirty="0" err="1" smtClean="0"/>
              <a:t>오토인코더</a:t>
            </a:r>
            <a:r>
              <a:rPr lang="en-US" altLang="ko-KR" dirty="0" smtClean="0"/>
              <a:t>(13.2.3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변이 추론에 기반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13.6</a:t>
            </a:r>
            <a:r>
              <a:rPr lang="ko-KR" altLang="en-US" dirty="0" smtClean="0"/>
              <a:t>절의 </a:t>
            </a:r>
            <a:r>
              <a:rPr lang="en-US" altLang="ko-KR" dirty="0" smtClean="0"/>
              <a:t>DALL〮E</a:t>
            </a:r>
            <a:r>
              <a:rPr lang="ko-KR" altLang="en-US" dirty="0" smtClean="0"/>
              <a:t>같은 언어</a:t>
            </a:r>
            <a:r>
              <a:rPr lang="en-US" altLang="ko-KR" dirty="0" smtClean="0"/>
              <a:t>-</a:t>
            </a:r>
            <a:r>
              <a:rPr lang="ko-KR" altLang="en-US" dirty="0" smtClean="0"/>
              <a:t>비전 생성 모델이 변이 추론 활용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43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13.1 </a:t>
            </a:r>
            <a:r>
              <a:rPr lang="ko-KR" altLang="en-US" dirty="0" smtClean="0"/>
              <a:t>생성 모델 기초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13.2 </a:t>
            </a:r>
            <a:r>
              <a:rPr lang="ko-KR" altLang="en-US" dirty="0" smtClean="0"/>
              <a:t>오토인코더를 이용한 생성 모델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13.3 </a:t>
            </a:r>
            <a:r>
              <a:rPr lang="ko-KR" altLang="en-US" dirty="0" smtClean="0"/>
              <a:t>생성 적대 신경망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13.4 </a:t>
            </a:r>
            <a:r>
              <a:rPr lang="ko-KR" altLang="en-US" dirty="0" smtClean="0"/>
              <a:t>확산 모델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13.5 </a:t>
            </a:r>
            <a:r>
              <a:rPr lang="ko-KR" altLang="en-US" dirty="0" smtClean="0"/>
              <a:t>생성 모델의 평가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13.6 </a:t>
            </a:r>
            <a:r>
              <a:rPr lang="ko-KR" altLang="en-US" dirty="0" smtClean="0"/>
              <a:t>멀티 </a:t>
            </a:r>
            <a:r>
              <a:rPr lang="ko-KR" altLang="en-US" dirty="0" err="1" smtClean="0"/>
              <a:t>모달</a:t>
            </a:r>
            <a:r>
              <a:rPr lang="ko-KR" altLang="en-US" dirty="0" smtClean="0"/>
              <a:t> 생성 모델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언어와 비전의 결합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13.7 </a:t>
            </a:r>
            <a:r>
              <a:rPr lang="ko-KR" altLang="en-US" dirty="0" smtClean="0"/>
              <a:t>생성 모델은 예술이 될 수 있을까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40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추론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상황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가진 것은 </a:t>
                </a:r>
                <a:r>
                  <a:rPr lang="ko-KR" altLang="en-US" dirty="0" err="1" smtClean="0"/>
                  <a:t>데이터셋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,⋯,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 smtClean="0"/>
                  <a:t>뿐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풀어야 하는 것은 식 </a:t>
                </a:r>
                <a:r>
                  <a:rPr lang="en-US" altLang="ko-KR" dirty="0" smtClean="0"/>
                  <a:t>(13.7)</a:t>
                </a:r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ko-KR" altLang="en-US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ko-KR" altLang="en-US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ko-KR" altLang="en-US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ko-KR" altLang="en-US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ko-KR" alt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ko-KR" altLang="en-U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ko-KR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ko-KR" alt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  <m: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  <m:r>
                      <a:rPr lang="ko-KR" altLang="en-US" i="1"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 dirty="0" smtClean="0"/>
                  <a:t>데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/>
                  <a:t>의 계산은 다룸 </a:t>
                </a:r>
                <a:r>
                  <a:rPr lang="ko-KR" altLang="en-US" dirty="0" smtClean="0"/>
                  <a:t>불가능함</a:t>
                </a:r>
                <a:endParaRPr lang="en-US" altLang="ko-KR" dirty="0" smtClean="0"/>
              </a:p>
              <a:p>
                <a:r>
                  <a:rPr lang="ko-KR" altLang="en-US" dirty="0" smtClean="0"/>
                  <a:t>전략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변이 추론은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대신 다룸 가능한 </a:t>
                </a:r>
                <a:r>
                  <a:rPr lang="en-US" altLang="ko-KR" dirty="0"/>
                  <a:t>ELBO(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최대화하는 문제로 변환하여 품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다룸 불가능한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공간 대신 다룸 가능한 잠복 공간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ko-KR" altLang="en-US" dirty="0" smtClean="0"/>
                  <a:t>를 도입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잠복 공간에서 정의된 확률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따라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err="1" smtClean="0"/>
                  <a:t>샘플링하고</a:t>
                </a:r>
                <a:r>
                  <a:rPr lang="ko-KR" altLang="en-US" dirty="0" smtClean="0"/>
                  <a:t> 조건부 확률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에 따라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 </a:t>
                </a:r>
                <a:r>
                  <a:rPr lang="ko-KR" altLang="en-US" dirty="0" err="1" smtClean="0"/>
                  <a:t>샘플링하여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데이터셋을</a:t>
                </a:r>
                <a:r>
                  <a:rPr lang="ko-KR" altLang="en-US" dirty="0" smtClean="0"/>
                  <a:t> 얻었다고 가정</a:t>
                </a: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0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추론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역 방향 확률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위해 </a:t>
                </a:r>
                <a:r>
                  <a:rPr lang="ko-KR" altLang="en-US" dirty="0" err="1" smtClean="0"/>
                  <a:t>베이즈</a:t>
                </a:r>
                <a:r>
                  <a:rPr lang="ko-KR" altLang="en-US" dirty="0" smtClean="0"/>
                  <a:t> 정리 적용하면 식 </a:t>
                </a:r>
                <a:r>
                  <a:rPr lang="en-US" altLang="ko-KR" dirty="0" smtClean="0"/>
                  <a:t>(13.10)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b="0" dirty="0" smtClean="0"/>
                  <a:t>사후 확률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우도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 smtClean="0"/>
                  <a:t>사전 확률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가 다룸 불가능하기 때문에 식 </a:t>
                </a:r>
                <a:r>
                  <a:rPr lang="en-US" altLang="ko-KR" dirty="0" smtClean="0"/>
                  <a:t>(13.10)</a:t>
                </a:r>
                <a:r>
                  <a:rPr lang="ko-KR" altLang="en-US" dirty="0" smtClean="0"/>
                  <a:t>은 다룸 불가능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사후 </a:t>
                </a:r>
                <a:r>
                  <a:rPr lang="ko-KR" altLang="en-US" dirty="0"/>
                  <a:t>확률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계산하는 두 가지 근사치 방법: </a:t>
                </a:r>
                <a:r>
                  <a:rPr lang="en-US" altLang="ko-KR" dirty="0" smtClean="0"/>
                  <a:t>MCMC</a:t>
                </a:r>
                <a:r>
                  <a:rPr lang="ko-KR" altLang="en-US" dirty="0" smtClean="0"/>
                  <a:t>와 변이 추론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마르코프 체인 </a:t>
                </a:r>
                <a:r>
                  <a:rPr lang="ko-KR" altLang="en-US" dirty="0" err="1"/>
                  <a:t>몬테카를로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샘플링</a:t>
                </a:r>
                <a:r>
                  <a:rPr lang="en-US" altLang="ko-KR" baseline="-25000" dirty="0" smtClean="0"/>
                  <a:t>MCMC</a:t>
                </a:r>
                <a:r>
                  <a:rPr lang="en-US" altLang="ko-KR" baseline="-25000" dirty="0"/>
                  <a:t>; Markov Chain Monte </a:t>
                </a:r>
                <a:r>
                  <a:rPr lang="en-US" altLang="ko-KR" baseline="-25000" dirty="0" smtClean="0"/>
                  <a:t>Carlo</a:t>
                </a:r>
                <a:r>
                  <a:rPr lang="ko-KR" altLang="en-US" dirty="0" smtClean="0"/>
                  <a:t>은</a:t>
                </a:r>
                <a:r>
                  <a:rPr lang="en-US" altLang="ko-KR" dirty="0" smtClean="0"/>
                  <a:t> </a:t>
                </a:r>
                <a:r>
                  <a:rPr lang="ko-KR" altLang="en-US" dirty="0" err="1"/>
                  <a:t>마르코프</a:t>
                </a:r>
                <a:r>
                  <a:rPr lang="ko-KR" altLang="en-US" dirty="0"/>
                  <a:t> 체인을 따라 </a:t>
                </a:r>
                <a:r>
                  <a:rPr lang="ko-KR" altLang="en-US" dirty="0" err="1"/>
                  <a:t>샘플링하는</a:t>
                </a:r>
                <a:r>
                  <a:rPr lang="ko-KR" altLang="en-US" dirty="0"/>
                  <a:t> 일을 반복하여 </a:t>
                </a:r>
                <a:r>
                  <a:rPr lang="ko-KR" altLang="en-US" dirty="0" err="1"/>
                  <a:t>데이터셋을</a:t>
                </a:r>
                <a:r>
                  <a:rPr lang="ko-KR" altLang="en-US" dirty="0"/>
                  <a:t> 얻고 데이터셋으로 확률 분포 추정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/>
                  <a:t>MCMC</a:t>
                </a:r>
                <a:r>
                  <a:rPr lang="ko-KR" altLang="en-US" dirty="0"/>
                  <a:t>는 </a:t>
                </a:r>
                <a:r>
                  <a:rPr lang="ko-KR" altLang="en-US" dirty="0" smtClean="0"/>
                  <a:t>정확성은 </a:t>
                </a:r>
                <a:r>
                  <a:rPr lang="ko-KR" altLang="en-US" dirty="0"/>
                  <a:t>뛰어나지만 시간이 많이 걸려 대용량 </a:t>
                </a:r>
                <a:r>
                  <a:rPr lang="ko-KR" altLang="en-US" dirty="0" err="1"/>
                  <a:t>데이터셋을</a:t>
                </a:r>
                <a:r>
                  <a:rPr lang="ko-KR" altLang="en-US" dirty="0"/>
                  <a:t> 사용하는 </a:t>
                </a:r>
                <a:r>
                  <a:rPr lang="ko-KR" altLang="en-US" dirty="0" err="1"/>
                  <a:t>딥러닝에서는</a:t>
                </a:r>
                <a:r>
                  <a:rPr lang="ko-KR" altLang="en-US" dirty="0"/>
                  <a:t> 변이 추론을 주로 활용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348880"/>
            <a:ext cx="4320480" cy="72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9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추론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31530"/>
                <a:ext cx="8856983" cy="5472608"/>
              </a:xfrm>
            </p:spPr>
            <p:txBody>
              <a:bodyPr/>
              <a:lstStyle/>
              <a:p>
                <a:r>
                  <a:rPr lang="ko-KR" altLang="en-US" b="0" dirty="0" smtClean="0"/>
                  <a:t>변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추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략</m:t>
                    </m:r>
                  </m:oMath>
                </a14:m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확률 분포의 </a:t>
                </a:r>
                <a:r>
                  <a:rPr lang="ko-KR" altLang="en-US" dirty="0"/>
                  <a:t>집합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dirty="0"/>
                  <a:t> 가정한 다음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dirty="0"/>
                  <a:t>에 속하는 확률 분포 중에서 참 확률 분포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ko-KR" altLang="en-US" dirty="0"/>
                  <a:t>에 가장 가까운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찾음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가까운 정도는 </a:t>
                </a:r>
                <a:r>
                  <a:rPr lang="ko-KR" altLang="en-US" dirty="0" err="1" smtClean="0"/>
                  <a:t>쿨백</a:t>
                </a:r>
                <a:r>
                  <a:rPr lang="en-US" altLang="ko-KR" dirty="0" smtClean="0"/>
                  <a:t>-</a:t>
                </a:r>
                <a:r>
                  <a:rPr lang="ko-KR" altLang="en-US" dirty="0" err="1" smtClean="0"/>
                  <a:t>라이블러</a:t>
                </a:r>
                <a:r>
                  <a:rPr lang="en-US" altLang="ko-KR" dirty="0" smtClean="0"/>
                  <a:t>(KL)</a:t>
                </a:r>
                <a:r>
                  <a:rPr lang="ko-KR" altLang="en-US" dirty="0" smtClean="0"/>
                  <a:t> 발산으로 측정</a:t>
                </a:r>
                <a:endParaRPr lang="en-US" altLang="ko-KR" dirty="0"/>
              </a:p>
              <a:p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dirty="0" err="1" smtClean="0"/>
                  <a:t>의</a:t>
                </a:r>
                <a:r>
                  <a:rPr lang="ko-KR" altLang="en-US" dirty="0" smtClean="0"/>
                  <a:t> 조건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ko-KR" altLang="en-US" dirty="0" smtClean="0"/>
                  <a:t>를 잘 표현할 수 있게 충분히 유연하면서 최적화 문제를 풀 수 있게 충분히 단순해야 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ko-KR" altLang="en-US" dirty="0" err="1" smtClean="0"/>
                  <a:t>민필드</a:t>
                </a:r>
                <a:r>
                  <a:rPr lang="en-US" altLang="ko-KR" baseline="-25000" dirty="0" smtClean="0"/>
                  <a:t>mean field</a:t>
                </a:r>
                <a:r>
                  <a:rPr lang="en-US" altLang="ko-KR" dirty="0" smtClean="0"/>
                  <a:t>:  </a:t>
                </a:r>
                <a:r>
                  <a:rPr lang="ko-KR" altLang="en-US" dirty="0" smtClean="0"/>
                  <a:t>개별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변수가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서로 독립이라고 가정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/>
                  <a:t>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 smtClean="0"/>
                  <a:t>차원이라면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/>
                  <a:t>개로</a:t>
                </a:r>
                <a:r>
                  <a:rPr lang="en-US" altLang="ko-KR" dirty="0" smtClean="0"/>
                  <a:t> 1</a:t>
                </a:r>
                <a:r>
                  <a:rPr lang="ko-KR" altLang="en-US" dirty="0" smtClean="0"/>
                  <a:t>차원 배열</a:t>
                </a:r>
                <a:r>
                  <a:rPr lang="ko-KR" altLang="en-US" dirty="0"/>
                  <a:t>로</a:t>
                </a:r>
                <a:r>
                  <a:rPr lang="ko-KR" altLang="en-US" dirty="0" smtClean="0"/>
                  <a:t> 확률 분포 표현 가능</a:t>
                </a:r>
                <a:r>
                  <a:rPr lang="en-US" altLang="ko-KR" dirty="0" smtClean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GMM: </a:t>
                </a:r>
                <a:r>
                  <a:rPr lang="ko-KR" altLang="en-US" dirty="0" smtClean="0"/>
                  <a:t>확률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분포가 </a:t>
                </a:r>
                <a:r>
                  <a:rPr lang="ko-KR" altLang="en-US" dirty="0" err="1" smtClean="0"/>
                  <a:t>가우시안이라고</a:t>
                </a:r>
                <a:r>
                  <a:rPr lang="ko-KR" altLang="en-US" dirty="0" smtClean="0"/>
                  <a:t> 가정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31530"/>
                <a:ext cx="8856983" cy="5472608"/>
              </a:xfrm>
              <a:blipFill rotWithShape="1">
                <a:blip r:embed="rId2"/>
                <a:stretch>
                  <a:fillRect l="-619" r="-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636912"/>
            <a:ext cx="4608512" cy="5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추론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(13.11)</a:t>
                </a:r>
                <a:r>
                  <a:rPr lang="ko-KR" altLang="en-US" dirty="0" smtClean="0"/>
                  <a:t>의 최적화 문제를 어떻게 풀 것인가</a:t>
                </a:r>
                <a:r>
                  <a:rPr lang="en-US" altLang="ko-KR" dirty="0" smtClean="0"/>
                  <a:t>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다룸 불가능한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식에서 분리해 내고 무시할 수 있는 상황을 만들어야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(13.12)</a:t>
                </a:r>
                <a:r>
                  <a:rPr lang="ko-KR" altLang="en-US" dirty="0" smtClean="0"/>
                  <a:t>를 통해 </a:t>
                </a:r>
                <a:r>
                  <a:rPr lang="en-US" altLang="ko-KR" dirty="0" smtClean="0"/>
                  <a:t>ELBO</a:t>
                </a:r>
                <a:r>
                  <a:rPr lang="ko-KR" altLang="en-US" dirty="0" smtClean="0"/>
                  <a:t>를 유도함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식을 정리하면</a:t>
                </a: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(13.7)</a:t>
                </a:r>
                <a:r>
                  <a:rPr lang="ko-KR" altLang="en-US" dirty="0" smtClean="0"/>
                  <a:t>의 최대 로그 </a:t>
                </a:r>
                <a:r>
                  <a:rPr lang="ko-KR" altLang="en-US" dirty="0" err="1" smtClean="0"/>
                  <a:t>우도에</a:t>
                </a:r>
                <a:r>
                  <a:rPr lang="ko-KR" altLang="en-US" dirty="0" smtClean="0"/>
                  <a:t> 따르면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최대화하는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일은 </a:t>
                </a:r>
                <a:r>
                  <a:rPr lang="en-US" altLang="ko-KR" dirty="0" smtClean="0"/>
                  <a:t>ELBO</a:t>
                </a:r>
                <a:r>
                  <a:rPr lang="ko-KR" altLang="en-US" dirty="0" smtClean="0"/>
                  <a:t>를 최대화하는 일로 대치 가능</a:t>
                </a:r>
                <a:r>
                  <a:rPr lang="en-US" altLang="ko-KR" dirty="0" smtClean="0"/>
                  <a:t>(KL</a:t>
                </a:r>
                <a:r>
                  <a:rPr lang="ko-KR" altLang="en-US" dirty="0" smtClean="0"/>
                  <a:t>은 항상 양수이기 때문</a:t>
                </a:r>
                <a:r>
                  <a:rPr lang="en-US" altLang="ko-KR" dirty="0" smtClean="0"/>
                  <a:t>)</a:t>
                </a:r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564904"/>
            <a:ext cx="5689389" cy="19442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211607"/>
            <a:ext cx="5112568" cy="37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추론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ELBO</a:t>
                </a:r>
                <a:r>
                  <a:rPr lang="ko-KR" altLang="en-US" dirty="0" smtClean="0"/>
                  <a:t>를 다시 쓰면 식 </a:t>
                </a:r>
                <a:r>
                  <a:rPr lang="en-US" altLang="ko-KR" dirty="0" smtClean="0"/>
                  <a:t>(13.14)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주어진 </a:t>
                </a:r>
                <a:r>
                  <a:rPr lang="ko-KR" altLang="en-US" dirty="0" err="1" smtClean="0"/>
                  <a:t>데이터셋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 smtClean="0"/>
                  <a:t>가 얼마나 높은 확률로 발생할지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smtClean="0"/>
                  <a:t>얼마나 잘 설명하는지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첫째 항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와 대리자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ko-KR" altLang="en-US" dirty="0" smtClean="0"/>
                  <a:t>가 참 확률 분포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dirty="0" smtClean="0"/>
                  <a:t>에 근접한 정도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둘째 항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를 균형 있게 고려함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92896"/>
            <a:ext cx="5438421" cy="179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031530"/>
                <a:ext cx="8785671" cy="5472608"/>
              </a:xfrm>
            </p:spPr>
            <p:txBody>
              <a:bodyPr/>
              <a:lstStyle/>
              <a:p>
                <a:r>
                  <a:rPr lang="ko-KR" altLang="en-US" dirty="0" smtClean="0"/>
                  <a:t>생성 모델로서 오토인코더의 결함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 smtClean="0"/>
                  <a:t>비구조화된</a:t>
                </a:r>
                <a:r>
                  <a:rPr lang="ko-KR" altLang="en-US" dirty="0" smtClean="0"/>
                  <a:t> 잠복 공간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잠복 공간이 어떤 형태이든 상관없이 손실 함수를 최소화하는 데만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즉 원래 영상을 복원하는 데만 </a:t>
                </a:r>
                <a:r>
                  <a:rPr lang="ko-KR" altLang="en-US" dirty="0"/>
                  <a:t>신</a:t>
                </a:r>
                <a:r>
                  <a:rPr lang="ko-KR" altLang="en-US" dirty="0" smtClean="0"/>
                  <a:t>경을 씀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극단적으로 훈련 집합의 모든 샘플을 잠복 공간의 직선에 배치해도 무방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anose="05000000000000000000" pitchFamily="2" charset="2"/>
                  </a:rPr>
                  <a:t>결정론적 모델이므로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같은 입력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 smtClean="0">
                    <a:sym typeface="Wingdings" panose="05000000000000000000" pitchFamily="2" charset="2"/>
                  </a:rPr>
                  <a:t>는 매번 같은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>
                    <a:sym typeface="Wingdings" panose="05000000000000000000" pitchFamily="2" charset="2"/>
                  </a:rPr>
                  <a:t>로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매핑되고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같은 복원 영상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>
                    <a:sym typeface="Wingdings" panose="05000000000000000000" pitchFamily="2" charset="2"/>
                  </a:rPr>
                  <a:t>를 출력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r>
                  <a:rPr lang="ko-KR" altLang="en-US" dirty="0" smtClean="0">
                    <a:sym typeface="Wingdings" panose="05000000000000000000" pitchFamily="2" charset="2"/>
                  </a:rPr>
                  <a:t>생성 모델로 발돋움한 변이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오토인코더</a:t>
                </a:r>
                <a:r>
                  <a:rPr lang="en-US" altLang="ko-KR" baseline="-25000" dirty="0" smtClean="0">
                    <a:sym typeface="Wingdings" panose="05000000000000000000" pitchFamily="2" charset="2"/>
                  </a:rPr>
                  <a:t>VAE;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baseline="-25000" dirty="0" err="1" smtClean="0">
                    <a:sym typeface="Wingdings" panose="05000000000000000000" pitchFamily="2" charset="2"/>
                  </a:rPr>
                  <a:t>Variational</a:t>
                </a:r>
                <a:r>
                  <a:rPr lang="en-US" altLang="ko-KR" baseline="-25000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baseline="-25000" dirty="0" err="1" smtClean="0">
                    <a:sym typeface="Wingdings" panose="05000000000000000000" pitchFamily="2" charset="2"/>
                  </a:rPr>
                  <a:t>AutoEncoder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anose="05000000000000000000" pitchFamily="2" charset="2"/>
                  </a:rPr>
                  <a:t>변이 추론을 적용하여 잠복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공간이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가우시안을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이루도록 강제화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(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일종의 규제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anose="05000000000000000000" pitchFamily="2" charset="2"/>
                  </a:rPr>
                  <a:t>확률 모델이므로 같은 입력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 smtClean="0">
                    <a:sym typeface="Wingdings" panose="05000000000000000000" pitchFamily="2" charset="2"/>
                  </a:rPr>
                  <a:t>는 매번 다른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로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매핑되고</a:t>
                </a:r>
                <a:r>
                  <a:rPr lang="ko-KR" altLang="en-US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다른 </a:t>
                </a:r>
                <a:r>
                  <a:rPr lang="ko-KR" altLang="en-US" dirty="0">
                    <a:sym typeface="Wingdings" panose="05000000000000000000" pitchFamily="2" charset="2"/>
                  </a:rPr>
                  <a:t>복원 영상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1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출력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anose="05000000000000000000" pitchFamily="2" charset="2"/>
                  </a:rPr>
                  <a:t>손실 함수는 복원 오류를 반영하는 항과 잠복 공간을 규제하는 항으로 구성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031530"/>
                <a:ext cx="8785671" cy="5472608"/>
              </a:xfrm>
              <a:blipFill rotWithShape="1">
                <a:blip r:embed="rId2"/>
                <a:stretch>
                  <a:fillRect l="-555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0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구조와 동작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 smtClean="0"/>
                  <a:t>인코더는 확률 분포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b="0" dirty="0" smtClean="0"/>
                  <a:t>에 따라 입력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b="0" dirty="0" smtClean="0"/>
                  <a:t>에서</a:t>
                </a:r>
                <a:r>
                  <a:rPr lang="en-US" altLang="ko-KR" b="0" dirty="0" smtClean="0"/>
                  <a:t> </a:t>
                </a:r>
                <a:r>
                  <a:rPr lang="ko-KR" altLang="en-US" b="0" dirty="0" smtClean="0"/>
                  <a:t>잠복 공간의 벡터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b="0" dirty="0" smtClean="0"/>
                  <a:t>를 생성하고</a:t>
                </a:r>
                <a:r>
                  <a:rPr lang="en-US" altLang="ko-KR" b="0" dirty="0" smtClean="0"/>
                  <a:t>, </a:t>
                </a:r>
                <a:r>
                  <a:rPr lang="ko-KR" altLang="en-US" b="0" dirty="0" err="1" smtClean="0"/>
                  <a:t>디코더는</a:t>
                </a:r>
                <a:r>
                  <a:rPr lang="ko-KR" altLang="en-US" dirty="0"/>
                  <a:t> </a:t>
                </a:r>
                <a:r>
                  <a:rPr lang="ko-KR" altLang="en-US" dirty="0" smtClean="0"/>
                  <a:t>확률 </a:t>
                </a:r>
                <a:r>
                  <a:rPr lang="ko-KR" altLang="en-US" dirty="0"/>
                  <a:t>분포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에 따라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/>
                  <a:t>에서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출력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smtClean="0"/>
                  <a:t>생성한다고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변이 오토인코더에서는 </a:t>
                </a:r>
                <a:r>
                  <a:rPr lang="ko-KR" altLang="en-US" b="0" dirty="0" smtClean="0"/>
                  <a:t>가중치</a:t>
                </a:r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b="0" dirty="0" smtClean="0"/>
                  <a:t>를 가진 인코더 신경망이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추정하고 가중치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가진 </a:t>
                </a:r>
                <a:r>
                  <a:rPr lang="ko-KR" altLang="en-US" dirty="0" err="1" smtClean="0"/>
                  <a:t>디코더</a:t>
                </a:r>
                <a:r>
                  <a:rPr lang="ko-KR" altLang="en-US" dirty="0" smtClean="0"/>
                  <a:t> 신경망이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추정함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대리함</a:t>
                </a:r>
                <a:r>
                  <a:rPr lang="en-US" altLang="ko-KR" dirty="0" smtClean="0"/>
                  <a:t>)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4052316"/>
            <a:ext cx="8460472" cy="20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변이 오토인코더는 잠복 공간이 표준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이룬다고 가정하는데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이에 따라 인코더는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ko-KR" altLang="en-US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출력</a:t>
                </a:r>
                <a:r>
                  <a:rPr lang="en-US" altLang="ko-KR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연산 과정</a:t>
                </a:r>
                <a:endParaRPr lang="en-US" altLang="ko-KR" dirty="0" smtClean="0"/>
              </a:p>
              <a:p>
                <a:pPr marL="790575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/>
                  <a:t>영</a:t>
                </a:r>
                <a14:m>
                  <m:oMath xmlns:m="http://schemas.openxmlformats.org/officeDocument/2006/math">
                    <m:r>
                      <a:rPr lang="ko-KR" altLang="en-US" b="0" i="1">
                        <a:latin typeface="Cambria Math" panose="02040503050406030204" pitchFamily="18" charset="0"/>
                      </a:rPr>
                      <m:t>상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 smtClean="0"/>
                  <a:t>가 입력되면</a:t>
                </a:r>
                <a:r>
                  <a:rPr lang="en-US" altLang="ko-KR" dirty="0" smtClean="0"/>
                  <a:t>,</a:t>
                </a:r>
              </a:p>
              <a:p>
                <a:pPr marL="790575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/>
                  <a:t>인코더는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ko-KR" altLang="en-US" b="1" dirty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출력하고</a:t>
                </a:r>
                <a:r>
                  <a:rPr lang="en-US" altLang="ko-KR" dirty="0" smtClean="0"/>
                  <a:t>,</a:t>
                </a:r>
              </a:p>
              <a:p>
                <a:pPr marL="790575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smtClean="0"/>
                  <a:t>가우시안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1" i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1" i="0" dirty="0"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altLang="ko-KR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에서 </a:t>
                </a:r>
                <a14:m>
                  <m:oMath xmlns:m="http://schemas.openxmlformats.org/officeDocument/2006/math">
                    <m:r>
                      <a:rPr lang="en-US" altLang="ko-KR" b="1" i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/>
                  <a:t>를 </a:t>
                </a:r>
                <a:r>
                  <a:rPr lang="ko-KR" altLang="en-US" dirty="0" err="1" smtClean="0"/>
                  <a:t>샘플링하고</a:t>
                </a:r>
                <a:r>
                  <a:rPr lang="en-US" altLang="ko-KR" dirty="0" smtClean="0"/>
                  <a:t>,</a:t>
                </a:r>
              </a:p>
              <a:p>
                <a:pPr marL="790575" lvl="2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err="1" smtClean="0"/>
                  <a:t>디코더는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/>
                  <a:t>를 가지고 영상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/>
                  <a:t>를 복원 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31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구현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 smtClean="0"/>
                  <a:t>단계 </a:t>
                </a:r>
                <a:r>
                  <a:rPr lang="en-US" altLang="ko-KR" b="0" dirty="0" smtClean="0"/>
                  <a:t>3</a:t>
                </a:r>
                <a:r>
                  <a:rPr lang="ko-KR" altLang="en-US" b="0" dirty="0" smtClean="0"/>
                  <a:t>이 미분 불가능하여 </a:t>
                </a:r>
                <a:r>
                  <a:rPr lang="ko-KR" altLang="en-US" b="0" dirty="0" err="1" smtClean="0"/>
                  <a:t>역전파</a:t>
                </a:r>
                <a:r>
                  <a:rPr lang="ko-KR" altLang="en-US" b="0" dirty="0" smtClean="0"/>
                  <a:t> 적용에 어려움 발생</a:t>
                </a: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 smtClean="0"/>
                  <a:t>재매개변수화</a:t>
                </a:r>
                <a:r>
                  <a:rPr lang="en-US" altLang="ko-KR" b="0" baseline="-25000" dirty="0" err="1" smtClean="0"/>
                  <a:t>reparametrization</a:t>
                </a:r>
                <a:r>
                  <a:rPr lang="ko-KR" altLang="en-US" b="0" dirty="0" smtClean="0"/>
                  <a:t> 과정으로 해결</a:t>
                </a:r>
                <a:endParaRPr lang="en-US" altLang="ko-KR" b="0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1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b="1" dirty="0">
                        <a:latin typeface="Cambria Math" panose="02040503050406030204" pitchFamily="18" charset="0"/>
                      </a:rPr>
                      <m:t>𝛔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smtClean="0"/>
                  <a:t>직접 </a:t>
                </a:r>
                <a:r>
                  <a:rPr lang="ko-KR" altLang="en-US" dirty="0" err="1" smtClean="0"/>
                  <a:t>샘플링하는</a:t>
                </a:r>
                <a:r>
                  <a:rPr lang="ko-KR" altLang="en-US" dirty="0" smtClean="0"/>
                  <a:t> 대신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에서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 panose="02040503050406030204" pitchFamily="18" charset="0"/>
                      </a:rPr>
                      <m:t>𝛆</m:t>
                    </m:r>
                  </m:oMath>
                </a14:m>
                <a:r>
                  <a:rPr lang="ko-KR" altLang="en-US" dirty="0" smtClean="0"/>
                  <a:t>을 샘플링하고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𝛔𝛆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계산을 통해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결정함</a:t>
                </a:r>
                <a:r>
                  <a:rPr lang="en-US" altLang="ko-KR" dirty="0" smtClean="0"/>
                  <a:t> (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 panose="02040503050406030204" pitchFamily="18" charset="0"/>
                      </a:rPr>
                      <m:t>𝛔𝛆</m:t>
                    </m:r>
                  </m:oMath>
                </a14:m>
                <a:r>
                  <a:rPr lang="ko-KR" altLang="en-US" dirty="0" smtClean="0"/>
                  <a:t>는 요소별 곱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학습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미분이 가능하므로 </a:t>
                </a:r>
                <a:r>
                  <a:rPr lang="en-US" altLang="ko-KR" dirty="0" smtClean="0"/>
                  <a:t>SGD</a:t>
                </a:r>
                <a:r>
                  <a:rPr lang="ko-KR" altLang="en-US" dirty="0" smtClean="0"/>
                  <a:t>나 </a:t>
                </a:r>
                <a:r>
                  <a:rPr lang="en-US" altLang="ko-KR" dirty="0" smtClean="0"/>
                  <a:t>Adam </a:t>
                </a:r>
                <a:r>
                  <a:rPr lang="ko-KR" altLang="en-US" dirty="0" err="1" smtClean="0"/>
                  <a:t>옵티마이저로</a:t>
                </a:r>
                <a:r>
                  <a:rPr lang="ko-KR" altLang="en-US" dirty="0" smtClean="0"/>
                  <a:t> 학습하면 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남은 일은 손실 함수 설계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이때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변이 추론 적용</a:t>
                </a:r>
                <a:endParaRPr lang="en-US" altLang="ko-KR" dirty="0" smtClean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손실 함수 설계</a:t>
                </a:r>
                <a:endParaRPr lang="en-US" altLang="ko-KR" dirty="0" smtClean="0"/>
              </a:p>
              <a:p>
                <a:pPr lvl="1"/>
                <a:r>
                  <a:rPr lang="ko-KR" altLang="en-US" b="0" dirty="0" smtClean="0"/>
                  <a:t>변이 추론을 설명할 때 유도해 놓은 식 </a:t>
                </a:r>
                <a:r>
                  <a:rPr lang="en-US" altLang="ko-KR" b="0" dirty="0" smtClean="0"/>
                  <a:t>(13.13)</a:t>
                </a:r>
                <a:r>
                  <a:rPr lang="ko-KR" altLang="en-US" b="0" dirty="0" smtClean="0"/>
                  <a:t>을 적용하면</a:t>
                </a:r>
                <a:endParaRPr lang="en-US" altLang="ko-KR" b="0" dirty="0" smtClean="0"/>
              </a:p>
              <a:p>
                <a:pPr lvl="1"/>
                <a:endParaRPr lang="en-US" altLang="ko-KR" b="0" dirty="0" smtClean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b="0" dirty="0" smtClean="0"/>
                  <a:t>다룸 불가능한 마지막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panose="02040503050406030204" pitchFamily="18" charset="0"/>
                      </a:rPr>
                      <m:t>KL</m:t>
                    </m:r>
                  </m:oMath>
                </a14:m>
                <a:r>
                  <a:rPr lang="en-US" altLang="ko-KR" b="0" dirty="0" smtClean="0"/>
                  <a:t> </a:t>
                </a:r>
                <a:r>
                  <a:rPr lang="ko-KR" altLang="en-US" b="0" dirty="0" smtClean="0"/>
                  <a:t>항을 무시함으로써 로그 우도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"/>
                        <m:ctrlPr>
                          <a:rPr lang="ko-KR" alt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ko-KR" altLang="en-US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ko-KR" alt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b="0" dirty="0" err="1" smtClean="0"/>
                  <a:t>를</a:t>
                </a:r>
                <a:r>
                  <a:rPr lang="ko-KR" altLang="en-US" b="0" dirty="0" smtClean="0"/>
                  <a:t> 최대화하는 일을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>
                        <a:latin typeface="Cambria Math" panose="02040503050406030204" pitchFamily="18" charset="0"/>
                      </a:rPr>
                      <m:t>ELBO</m:t>
                    </m:r>
                  </m:oMath>
                </a14:m>
                <a:r>
                  <a:rPr lang="ko-KR" altLang="en-US" b="0" dirty="0" err="1" smtClean="0"/>
                  <a:t>를</a:t>
                </a:r>
                <a:r>
                  <a:rPr lang="ko-KR" altLang="en-US" b="0" dirty="0" smtClean="0"/>
                  <a:t> 최대화하는 일로 대치하고</a:t>
                </a:r>
                <a:r>
                  <a:rPr lang="en-US" altLang="ko-KR" b="0" dirty="0" smtClean="0"/>
                  <a:t>, </a:t>
                </a:r>
                <a:r>
                  <a:rPr lang="ko-KR" altLang="en-US" b="0" dirty="0" smtClean="0"/>
                  <a:t>음수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>
                        <a:latin typeface="Cambria Math" panose="02040503050406030204" pitchFamily="18" charset="0"/>
                      </a:rPr>
                      <m:t>ELBO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손실 함수로 취하면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b="0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손실 함수를 </a:t>
                </a:r>
                <a:r>
                  <a:rPr lang="ko-KR" altLang="en-US" dirty="0"/>
                  <a:t>코딩할 수 있는 형태로 다시 </a:t>
                </a:r>
                <a:r>
                  <a:rPr lang="ko-KR" altLang="en-US" dirty="0" smtClean="0"/>
                  <a:t>쓰면</a:t>
                </a:r>
                <a:endParaRPr lang="en-US" altLang="ko-KR" dirty="0"/>
              </a:p>
              <a:p>
                <a:pPr lvl="1"/>
                <a:endParaRPr lang="en-US" altLang="ko-KR" b="0" dirty="0" smtClean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14133" y="908720"/>
                <a:ext cx="8627851" cy="5688632"/>
              </a:xfrm>
              <a:blipFill>
                <a:blip r:embed="rId2"/>
                <a:stretch>
                  <a:fillRect l="-636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4" y="1960615"/>
            <a:ext cx="7992888" cy="7483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14" y="3789040"/>
            <a:ext cx="8219365" cy="48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89" y="4725144"/>
            <a:ext cx="8063221" cy="144016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00226" y="5635610"/>
            <a:ext cx="4824536" cy="504056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31840" y="6139666"/>
            <a:ext cx="2160240" cy="34967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600" dirty="0" smtClean="0">
                <a:solidFill>
                  <a:srgbClr val="0000FF"/>
                </a:solidFill>
              </a:rPr>
              <a:t>코딩에 쓰는 손실 함수</a:t>
            </a:r>
          </a:p>
        </p:txBody>
      </p:sp>
    </p:spTree>
    <p:extLst>
      <p:ext uri="{BB962C8B-B14F-4D97-AF65-F5344CB8AC3E}">
        <p14:creationId xmlns:p14="http://schemas.microsoft.com/office/powerpoint/2010/main" val="42727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인간의 뛰어난 생성 능력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유아기 아이는 연필로 도화지에 강아지와 나무 등을 그림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아이 머리 속에 있는 생성 능력이 외부 자극에 의해 발현되는 현상</a:t>
            </a:r>
            <a:endParaRPr lang="en-US" altLang="ko-KR" dirty="0" smtClean="0"/>
          </a:p>
          <a:p>
            <a:r>
              <a:rPr lang="ko-KR" altLang="en-US" dirty="0" smtClean="0"/>
              <a:t>컴퓨터 비전의 생성 능력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12</a:t>
            </a:r>
            <a:r>
              <a:rPr lang="ko-KR" altLang="en-US" dirty="0" smtClean="0"/>
              <a:t>장까지는 분별 모델</a:t>
            </a:r>
            <a:r>
              <a:rPr lang="en-US" altLang="ko-KR" baseline="-25000" dirty="0" smtClean="0"/>
              <a:t>discriminative model</a:t>
            </a:r>
            <a:r>
              <a:rPr lang="en-US" altLang="ko-KR" dirty="0" smtClean="0"/>
              <a:t>, 13</a:t>
            </a:r>
            <a:r>
              <a:rPr lang="ko-KR" altLang="en-US" dirty="0" smtClean="0"/>
              <a:t>장은 생성 모델</a:t>
            </a:r>
            <a:r>
              <a:rPr lang="en-US" altLang="ko-KR" baseline="-25000" dirty="0" smtClean="0"/>
              <a:t>generative model</a:t>
            </a:r>
            <a:r>
              <a:rPr lang="ko-KR" altLang="en-US" dirty="0" smtClean="0"/>
              <a:t>을 소개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17032"/>
            <a:ext cx="7220828" cy="271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23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변이 오토인코더를 구현할 때 고려 사항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 smtClean="0"/>
                  <a:t>인코더 뒤 부분에서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추정하는 갈래와 </a:t>
                </a:r>
                <a14:m>
                  <m:oMath xmlns:m="http://schemas.openxmlformats.org/officeDocument/2006/math">
                    <m:r>
                      <a:rPr lang="ko-KR" altLang="en-US" b="1" dirty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추정하는 갈래로 나누어야 함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텐서플로의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Functional API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활용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b="1">
                        <a:latin typeface="Cambria Math" panose="02040503050406030204" pitchFamily="18" charset="0"/>
                      </a:rPr>
                      <m:t>𝛆</m:t>
                    </m:r>
                  </m:oMath>
                </a14:m>
                <a:r>
                  <a:rPr lang="ko-KR" altLang="en-US" dirty="0"/>
                  <a:t>을 샘플링하고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>
                        <a:latin typeface="Cambria Math" panose="02040503050406030204" pitchFamily="18" charset="0"/>
                      </a:rPr>
                      <m:t>𝛔𝛆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계산을 </a:t>
                </a:r>
                <a:r>
                  <a:rPr lang="ko-KR" altLang="en-US" dirty="0" smtClean="0"/>
                  <a:t>수행하는 층을 추가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텐서플로의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Lambda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층 활용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 smtClean="0">
                    <a:sym typeface="Wingdings" panose="05000000000000000000" pitchFamily="2" charset="2"/>
                  </a:rPr>
                  <a:t>식 </a:t>
                </a:r>
                <a:r>
                  <a:rPr lang="en-US" altLang="ko-KR" b="0" dirty="0" smtClean="0">
                    <a:sym typeface="Wingdings" panose="05000000000000000000" pitchFamily="2" charset="2"/>
                  </a:rPr>
                  <a:t>(13.17)</a:t>
                </a:r>
                <a:r>
                  <a:rPr lang="ko-KR" altLang="en-US" b="0" dirty="0" smtClean="0">
                    <a:sym typeface="Wingdings" panose="05000000000000000000" pitchFamily="2" charset="2"/>
                  </a:rPr>
                  <a:t>의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맞</a:t>
                </a:r>
                <a:r>
                  <a:rPr lang="ko-KR" altLang="en-US" b="0" dirty="0" smtClean="0">
                    <a:sym typeface="Wingdings" panose="05000000000000000000" pitchFamily="2" charset="2"/>
                  </a:rPr>
                  <a:t>춤형 손실 함수 구현</a:t>
                </a: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36637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0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08720"/>
            <a:ext cx="663673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32" y="3975654"/>
            <a:ext cx="5547600" cy="25222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634" y="934357"/>
            <a:ext cx="5543616" cy="30396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872" y="2007752"/>
            <a:ext cx="1512168" cy="34967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400" dirty="0" smtClean="0">
                <a:solidFill>
                  <a:srgbClr val="0000FF"/>
                </a:solidFill>
              </a:rPr>
              <a:t>두 갈래로 나눔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328440" y="2023868"/>
            <a:ext cx="144017" cy="288032"/>
            <a:chOff x="7236296" y="2852936"/>
            <a:chExt cx="144017" cy="288032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7236296" y="2852936"/>
              <a:ext cx="144016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7236296" y="3140968"/>
              <a:ext cx="144016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7380312" y="2852936"/>
              <a:ext cx="1" cy="288032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5292080" y="2279336"/>
            <a:ext cx="1512168" cy="34967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400" dirty="0" err="1" smtClean="0">
                <a:solidFill>
                  <a:srgbClr val="0000FF"/>
                </a:solidFill>
              </a:rPr>
              <a:t>샘플링층을</a:t>
            </a:r>
            <a:r>
              <a:rPr lang="ko-KR" altLang="en-US" sz="1400" dirty="0" smtClean="0">
                <a:solidFill>
                  <a:srgbClr val="0000FF"/>
                </a:solidFill>
              </a:rPr>
              <a:t> 추가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5088242" y="2454173"/>
            <a:ext cx="1966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6588224" y="5517232"/>
            <a:ext cx="144017" cy="792088"/>
            <a:chOff x="6588224" y="5517232"/>
            <a:chExt cx="144017" cy="792088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6588224" y="5517232"/>
              <a:ext cx="144016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588224" y="6309320"/>
              <a:ext cx="144016" cy="0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6732240" y="5517232"/>
              <a:ext cx="1" cy="79208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732702" y="5752783"/>
            <a:ext cx="1512168" cy="34967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1"/>
            <a:r>
              <a:rPr lang="ko-KR" altLang="en-US" sz="1400" dirty="0" smtClean="0">
                <a:solidFill>
                  <a:srgbClr val="0000FF"/>
                </a:solidFill>
              </a:rPr>
              <a:t>손실 함수 구현</a:t>
            </a:r>
          </a:p>
        </p:txBody>
      </p:sp>
    </p:spTree>
    <p:extLst>
      <p:ext uri="{BB962C8B-B14F-4D97-AF65-F5344CB8AC3E}">
        <p14:creationId xmlns:p14="http://schemas.microsoft.com/office/powerpoint/2010/main" val="45607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0728"/>
            <a:ext cx="6244496" cy="43784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517232"/>
            <a:ext cx="7783011" cy="8954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55976" y="1772816"/>
            <a:ext cx="2304256" cy="21602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355976" y="2780928"/>
            <a:ext cx="2304256" cy="21602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55976" y="3789040"/>
            <a:ext cx="2304256" cy="21602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00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오토인코더와 변이 오토인코더의 잠복 공간 비교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b="0" dirty="0" smtClean="0"/>
              <a:t>2</a:t>
            </a:r>
            <a:r>
              <a:rPr lang="ko-KR" altLang="en-US" b="0" dirty="0" smtClean="0"/>
              <a:t>차원 잠복 공간에 테스트 집합의 분포를 시각화</a:t>
            </a:r>
            <a:r>
              <a:rPr lang="en-US" altLang="ko-KR" b="0" dirty="0" smtClean="0"/>
              <a:t>([</a:t>
            </a:r>
            <a:r>
              <a:rPr lang="ko-KR" altLang="en-US" b="0" dirty="0" smtClean="0"/>
              <a:t>프로그램 </a:t>
            </a:r>
            <a:r>
              <a:rPr lang="en-US" altLang="ko-KR" b="0" dirty="0" smtClean="0"/>
              <a:t>13-5] 16</a:t>
            </a:r>
            <a:r>
              <a:rPr lang="ko-KR" altLang="en-US" b="0" dirty="0" smtClean="0"/>
              <a:t>행에서 </a:t>
            </a:r>
            <a:r>
              <a:rPr lang="en-US" altLang="ko-KR" b="0" dirty="0" smtClean="0"/>
              <a:t>32</a:t>
            </a:r>
            <a:r>
              <a:rPr lang="ko-KR" altLang="en-US" b="0" dirty="0" smtClean="0"/>
              <a:t>를 </a:t>
            </a:r>
            <a:r>
              <a:rPr lang="en-US" altLang="ko-KR" b="0" dirty="0" smtClean="0"/>
              <a:t>2</a:t>
            </a:r>
            <a:r>
              <a:rPr lang="ko-KR" altLang="en-US" b="0" dirty="0" smtClean="0"/>
              <a:t>로 수정하고 실행</a:t>
            </a:r>
            <a:r>
              <a:rPr lang="en-US" altLang="ko-KR" b="0" dirty="0" smtClean="0"/>
              <a:t>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2493980"/>
            <a:ext cx="6984776" cy="40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13.2.4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이산 변이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이산 변이 오토인코더의 발상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 smtClean="0"/>
                  <a:t>실수로 표현된 잠복 공간을 이산 공간으로 변환하여 성능 향상을 꾀함</a:t>
                </a: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특징 맵의 각</a:t>
                </a:r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요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소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자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/>
                  <a:t>차원 특징 </a:t>
                </a:r>
                <a:r>
                  <a:rPr lang="ko-KR" altLang="en-US" dirty="0" smtClean="0"/>
                  <a:t>벡터에 가장 가까운 </a:t>
                </a:r>
                <a:r>
                  <a:rPr lang="ko-KR" altLang="en-US" dirty="0" err="1" smtClean="0"/>
                  <a:t>코드워드를</a:t>
                </a:r>
                <a:r>
                  <a:rPr lang="ko-KR" altLang="en-US" dirty="0" smtClean="0"/>
                  <a:t> 찾아 대치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새로운 특징 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err="1" smtClean="0"/>
                  <a:t>의</a:t>
                </a:r>
                <a:r>
                  <a:rPr lang="ko-KR" altLang="en-US" dirty="0" smtClean="0"/>
                  <a:t> 특징 벡터는 </a:t>
                </a:r>
                <a:r>
                  <a:rPr lang="ko-KR" altLang="en-US" dirty="0" err="1" smtClean="0"/>
                  <a:t>코드북의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ko-KR" altLang="en-US" dirty="0" smtClean="0"/>
                  <a:t>개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코드워드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중의 하나 </a:t>
                </a:r>
                <a:r>
                  <a:rPr lang="en-US" altLang="ko-KR" dirty="0" smtClean="0"/>
                  <a:t>(DALL·E</a:t>
                </a:r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ko-KR" dirty="0" smtClean="0"/>
                  <a:t>=8192)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특징 벡터가 가질 수 있는 값을 제한함으로써 규제를 달성</a:t>
                </a:r>
                <a:r>
                  <a:rPr lang="en-US" altLang="ko-KR" dirty="0" smtClean="0"/>
                  <a:t>. </a:t>
                </a:r>
                <a:r>
                  <a:rPr lang="ko-KR" altLang="en-US" dirty="0" err="1" smtClean="0"/>
                  <a:t>코드북은</a:t>
                </a:r>
                <a:r>
                  <a:rPr lang="ko-KR" altLang="en-US" dirty="0" smtClean="0"/>
                  <a:t> 학습으로 알아냄</a:t>
                </a: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358517"/>
            <a:ext cx="7272808" cy="24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이산 변이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오토인코더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역전파를</a:t>
            </a:r>
            <a:r>
              <a:rPr lang="ko-KR" altLang="en-US" dirty="0" smtClean="0"/>
              <a:t> 위해 </a:t>
            </a:r>
            <a:r>
              <a:rPr lang="en-US" altLang="ko-KR" dirty="0" smtClean="0"/>
              <a:t>Gumbel-</a:t>
            </a:r>
            <a:r>
              <a:rPr lang="en-US" altLang="ko-KR" dirty="0" err="1" smtClean="0"/>
              <a:t>softmax</a:t>
            </a:r>
            <a:r>
              <a:rPr lang="ko-KR" altLang="en-US" dirty="0" smtClean="0"/>
              <a:t>를 이용한 미분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코드워드</a:t>
            </a:r>
            <a:r>
              <a:rPr lang="ko-KR" altLang="en-US" dirty="0" smtClean="0"/>
              <a:t> 대치에 쓰는 </a:t>
            </a:r>
            <a:r>
              <a:rPr lang="en-US" altLang="ko-KR" dirty="0" err="1" smtClean="0"/>
              <a:t>argmax</a:t>
            </a:r>
            <a:r>
              <a:rPr lang="ko-KR" altLang="en-US" dirty="0" smtClean="0"/>
              <a:t>는 미분 불가능하여 </a:t>
            </a:r>
            <a:r>
              <a:rPr lang="en-US" altLang="ko-KR" dirty="0" smtClean="0"/>
              <a:t>Gumbel-</a:t>
            </a:r>
            <a:r>
              <a:rPr lang="en-US" altLang="ko-KR" dirty="0" err="1" smtClean="0"/>
              <a:t>softmax</a:t>
            </a:r>
            <a:r>
              <a:rPr lang="ko-KR" altLang="en-US" dirty="0" smtClean="0"/>
              <a:t>로 대치하여 계산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코드북을</a:t>
            </a:r>
            <a:r>
              <a:rPr lang="ko-KR" altLang="en-US" dirty="0" smtClean="0"/>
              <a:t> 명시적으로 학습할 필요가 없는 추가적인 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/>
              <a:t>DALL·E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Gumbel-</a:t>
            </a:r>
            <a:r>
              <a:rPr lang="en-US" altLang="ko-KR" dirty="0" err="1" smtClean="0"/>
              <a:t>softmax</a:t>
            </a:r>
            <a:r>
              <a:rPr lang="ko-KR" altLang="en-US" dirty="0" smtClean="0"/>
              <a:t>를 채택한 이산 변이 오토인코더를 사용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1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적대 신경망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 적대 신경망</a:t>
            </a:r>
            <a:r>
              <a:rPr lang="en-US" altLang="ko-KR" baseline="-25000" dirty="0" smtClean="0"/>
              <a:t>GAN; Generative Adversarial Network</a:t>
            </a:r>
            <a:r>
              <a:rPr lang="ko-KR" altLang="en-US" dirty="0" smtClean="0"/>
              <a:t>의 혁신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2104</a:t>
            </a:r>
            <a:r>
              <a:rPr lang="ko-KR" altLang="en-US" dirty="0"/>
              <a:t>년 </a:t>
            </a:r>
            <a:r>
              <a:rPr lang="ko-KR" altLang="en-US" dirty="0" err="1" smtClean="0"/>
              <a:t>굿펠로우가</a:t>
            </a:r>
            <a:r>
              <a:rPr lang="ko-KR" altLang="en-US" dirty="0" smtClean="0"/>
              <a:t> 발표한 </a:t>
            </a:r>
            <a:r>
              <a:rPr lang="ko-KR" altLang="en-US" dirty="0"/>
              <a:t>획기적 </a:t>
            </a:r>
            <a:r>
              <a:rPr lang="ko-KR" altLang="en-US" dirty="0" smtClean="0"/>
              <a:t>생성 모델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두 신경망이 적대적 관계에서 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생성 모델을 자연 영상을 생성할 수 있는 수준으로 끌어올림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68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 적대 신경망</a:t>
            </a:r>
            <a:r>
              <a:rPr lang="en-US" altLang="ko-KR" dirty="0" smtClean="0"/>
              <a:t>(GAN)</a:t>
            </a:r>
            <a:r>
              <a:rPr lang="ko-KR" altLang="en-US" dirty="0" smtClean="0"/>
              <a:t>의 원리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생성망</a:t>
            </a:r>
            <a:r>
              <a:rPr lang="ko-KR" altLang="en-US" dirty="0" smtClean="0"/>
              <a:t> </a:t>
            </a:r>
            <a:r>
              <a:rPr lang="en-US" altLang="ko-KR" dirty="0" smtClean="0"/>
              <a:t>G</a:t>
            </a:r>
            <a:r>
              <a:rPr lang="ko-KR" altLang="en-US" dirty="0" smtClean="0"/>
              <a:t>와 </a:t>
            </a:r>
            <a:r>
              <a:rPr lang="ko-KR" altLang="en-US" dirty="0" err="1" smtClean="0"/>
              <a:t>분별망</a:t>
            </a:r>
            <a:r>
              <a:rPr lang="ko-KR" altLang="en-US" dirty="0" smtClean="0"/>
              <a:t> </a:t>
            </a:r>
            <a:r>
              <a:rPr lang="en-US" altLang="ko-KR" dirty="0" smtClean="0"/>
              <a:t>D</a:t>
            </a:r>
            <a:r>
              <a:rPr lang="ko-KR" altLang="en-US" dirty="0" smtClean="0"/>
              <a:t>가 대립 관계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생성망은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분별망을</a:t>
            </a:r>
            <a:r>
              <a:rPr lang="ko-KR" altLang="en-US" dirty="0" smtClean="0"/>
              <a:t> 속이려고 진짜같은 가짜를 </a:t>
            </a:r>
            <a:r>
              <a:rPr lang="ko-KR" altLang="en-US" dirty="0" err="1" smtClean="0"/>
              <a:t>만들어냄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위조 </a:t>
            </a:r>
            <a:r>
              <a:rPr lang="ko-KR" altLang="en-US" dirty="0" err="1" smtClean="0"/>
              <a:t>지폐범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분별망은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생성망이</a:t>
            </a:r>
            <a:r>
              <a:rPr lang="ko-KR" altLang="en-US" dirty="0" smtClean="0"/>
              <a:t> 만든 가짜와 훈련 집합에 있는 진짜를 정교하게 구별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경찰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학습을 통해 둘은 점점 </a:t>
            </a:r>
            <a:r>
              <a:rPr lang="ko-KR" altLang="en-US" dirty="0" err="1" smtClean="0"/>
              <a:t>고도화됨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0" y="3740733"/>
            <a:ext cx="7649929" cy="21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굿펠로우의</a:t>
            </a:r>
            <a:r>
              <a:rPr lang="ko-KR" altLang="en-US" dirty="0" smtClean="0"/>
              <a:t> 원래 논문은 완전연결층을 사용했는데 </a:t>
            </a:r>
            <a:r>
              <a:rPr lang="en-US" altLang="ko-KR" dirty="0" smtClean="0"/>
              <a:t>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DCGAN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컨볼루션층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13-12]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DCGAN</a:t>
            </a:r>
            <a:r>
              <a:rPr lang="ko-KR" altLang="en-US" dirty="0" smtClean="0"/>
              <a:t>의 구조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5" y="2439954"/>
            <a:ext cx="6408712" cy="43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Preface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컴퓨터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비전에서 생성 모델의 발전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컴퓨터 비전은 분별 모델을 중심으로 발전해왔으나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미약하게 </a:t>
            </a:r>
            <a:r>
              <a:rPr lang="en-US" altLang="ko-KR" dirty="0" smtClean="0"/>
              <a:t>GMM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HMM, </a:t>
            </a:r>
            <a:r>
              <a:rPr lang="ko-KR" altLang="en-US" dirty="0" err="1" smtClean="0"/>
              <a:t>볼츠만</a:t>
            </a:r>
            <a:r>
              <a:rPr lang="ko-KR" altLang="en-US" dirty="0" smtClean="0"/>
              <a:t> 머신 등의 생성 모델 발전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사람 얼굴이나 자연 영상 생성은 넘볼 수 없는 상황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2014</a:t>
            </a:r>
            <a:r>
              <a:rPr lang="ko-KR" altLang="en-US" dirty="0" smtClean="0"/>
              <a:t>년 생성 적대 신경망</a:t>
            </a:r>
            <a:r>
              <a:rPr lang="en-US" altLang="ko-KR" dirty="0" smtClean="0"/>
              <a:t>(GAN)</a:t>
            </a:r>
            <a:r>
              <a:rPr lang="ko-KR" altLang="en-US" dirty="0" smtClean="0"/>
              <a:t>에 의해 획기적 발전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자연 영상 생성 가능성 제시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트랜스포머는 또 다른 획기적 진전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텍스트를 입력하면 걸맞은 영상을 생성하는 수준에 올라섬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13-1]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DALL〮E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6397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 err="1" smtClean="0"/>
              <a:t>분별망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28*28*1 </a:t>
            </a:r>
            <a:r>
              <a:rPr lang="ko-KR" altLang="en-US" dirty="0" smtClean="0"/>
              <a:t>영상</a:t>
            </a:r>
            <a:r>
              <a:rPr lang="en-US" altLang="ko-KR" dirty="0"/>
              <a:t>(</a:t>
            </a:r>
            <a:r>
              <a:rPr lang="en-US" altLang="ko-KR" dirty="0" smtClean="0"/>
              <a:t>MNIST</a:t>
            </a:r>
            <a:r>
              <a:rPr lang="ko-KR" altLang="en-US" dirty="0" smtClean="0"/>
              <a:t> 가정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받아 </a:t>
            </a:r>
            <a:r>
              <a:rPr lang="en-US" altLang="ko-KR" dirty="0" smtClean="0"/>
              <a:t>0(</a:t>
            </a:r>
            <a:r>
              <a:rPr lang="ko-KR" altLang="en-US" dirty="0" smtClean="0"/>
              <a:t>가짜</a:t>
            </a:r>
            <a:r>
              <a:rPr lang="en-US" altLang="ko-KR" dirty="0" smtClean="0"/>
              <a:t>)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1(</a:t>
            </a:r>
            <a:r>
              <a:rPr lang="ko-KR" altLang="en-US" dirty="0" smtClean="0"/>
              <a:t>진짜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출력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출력층의</a:t>
            </a:r>
            <a:r>
              <a:rPr lang="ko-KR" altLang="en-US" dirty="0" smtClean="0"/>
              <a:t> 활성 함수로 </a:t>
            </a:r>
            <a:r>
              <a:rPr lang="en-US" altLang="ko-KR" dirty="0" smtClean="0"/>
              <a:t>sigmoid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생성망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입력은 </a:t>
            </a:r>
            <a:r>
              <a:rPr lang="en-US" altLang="ko-KR" dirty="0" err="1" smtClean="0"/>
              <a:t>zdim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차원의 잠복 공간의 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err="1" smtClean="0"/>
              <a:t>zdim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차원을 완전연결층으로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키운 다음 업 </a:t>
            </a:r>
            <a:r>
              <a:rPr lang="ko-KR" altLang="en-US" dirty="0" err="1" smtClean="0"/>
              <a:t>샘플링하는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컨볼루션층을</a:t>
            </a:r>
            <a:r>
              <a:rPr lang="ko-KR" altLang="en-US" dirty="0" smtClean="0"/>
              <a:t> 거쳐 </a:t>
            </a:r>
            <a:r>
              <a:rPr lang="en-US" altLang="ko-KR" dirty="0" smtClean="0"/>
              <a:t>28*28*1 </a:t>
            </a:r>
            <a:r>
              <a:rPr lang="ko-KR" altLang="en-US" dirty="0" smtClean="0"/>
              <a:t>영상을 생성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42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보통의 </a:t>
            </a:r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신경망보다 복잡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60848"/>
            <a:ext cx="5918176" cy="420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분별망</a:t>
            </a:r>
            <a:r>
              <a:rPr lang="ko-KR" altLang="en-US" dirty="0"/>
              <a:t> 학습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가짜와 진짜로 이진 분류하므로 쉬운 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진짜는 훈련 집합</a:t>
            </a:r>
            <a:r>
              <a:rPr lang="en-US" altLang="ko-KR" dirty="0"/>
              <a:t>, </a:t>
            </a:r>
            <a:r>
              <a:rPr lang="ko-KR" altLang="en-US" dirty="0"/>
              <a:t>가짜는 </a:t>
            </a:r>
            <a:r>
              <a:rPr lang="ko-KR" altLang="en-US" dirty="0" err="1"/>
              <a:t>생성망에서</a:t>
            </a:r>
            <a:r>
              <a:rPr lang="ko-KR" altLang="en-US" dirty="0"/>
              <a:t> 취해야 하므로 </a:t>
            </a:r>
            <a:r>
              <a:rPr lang="ko-KR" altLang="en-US" dirty="0" err="1"/>
              <a:t>생성망과</a:t>
            </a:r>
            <a:r>
              <a:rPr lang="ko-KR" altLang="en-US" dirty="0"/>
              <a:t> 연결된 상태에서 학습이 이루어져야 함</a:t>
            </a:r>
            <a:r>
              <a:rPr lang="en-US" altLang="ko-KR" dirty="0"/>
              <a:t>. [</a:t>
            </a:r>
            <a:r>
              <a:rPr lang="ko-KR" altLang="en-US" dirty="0"/>
              <a:t>그림 </a:t>
            </a:r>
            <a:r>
              <a:rPr lang="en-US" altLang="ko-KR" dirty="0"/>
              <a:t>13-13(a)]</a:t>
            </a:r>
            <a:r>
              <a:rPr lang="ko-KR" altLang="en-US" dirty="0"/>
              <a:t>는 이런 관계를 </a:t>
            </a:r>
            <a:r>
              <a:rPr lang="ko-KR" altLang="en-US" dirty="0" smtClean="0"/>
              <a:t>설명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생성망</a:t>
            </a:r>
            <a:r>
              <a:rPr lang="ko-KR" altLang="en-US" dirty="0" smtClean="0"/>
              <a:t> 학습은 더 복잡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난수로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zdim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차원의 잠복 공간의 벡터 생성하고 </a:t>
            </a:r>
            <a:r>
              <a:rPr lang="ko-KR" altLang="en-US" dirty="0" err="1" smtClean="0"/>
              <a:t>생성망을</a:t>
            </a:r>
            <a:r>
              <a:rPr lang="ko-KR" altLang="en-US" dirty="0" smtClean="0"/>
              <a:t> 통과시켜 가짜 샘플을 생성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생성된 가짜 샘플에 부류 </a:t>
            </a:r>
            <a:r>
              <a:rPr lang="en-US" altLang="ko-KR" dirty="0" smtClean="0"/>
              <a:t>1(</a:t>
            </a:r>
            <a:r>
              <a:rPr lang="ko-KR" altLang="en-US" dirty="0" smtClean="0"/>
              <a:t>진짜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부여하고 학습 진행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</a:t>
            </a:r>
            <a:r>
              <a:rPr lang="ko-KR" altLang="en-US" dirty="0" err="1" smtClean="0"/>
              <a:t>분별망의</a:t>
            </a:r>
            <a:r>
              <a:rPr lang="ko-KR" altLang="en-US" dirty="0" smtClean="0"/>
              <a:t> 가중치를 고정해 </a:t>
            </a:r>
            <a:r>
              <a:rPr lang="ko-KR" altLang="en-US" dirty="0" err="1" smtClean="0"/>
              <a:t>생성망만</a:t>
            </a:r>
            <a:r>
              <a:rPr lang="ko-KR" altLang="en-US" dirty="0" smtClean="0"/>
              <a:t> 학습이 일어나게 설정 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현재 </a:t>
            </a:r>
            <a:r>
              <a:rPr lang="ko-KR" altLang="en-US" dirty="0" err="1" smtClean="0">
                <a:sym typeface="Wingdings" panose="05000000000000000000" pitchFamily="2" charset="2"/>
              </a:rPr>
              <a:t>분별망이</a:t>
            </a:r>
            <a:r>
              <a:rPr lang="ko-KR" altLang="en-US" dirty="0" smtClean="0">
                <a:sym typeface="Wingdings" panose="05000000000000000000" pitchFamily="2" charset="2"/>
              </a:rPr>
              <a:t> 가짜를 진짜로 오인하도록 </a:t>
            </a:r>
            <a:r>
              <a:rPr lang="ko-KR" altLang="en-US" dirty="0" err="1" smtClean="0">
                <a:sym typeface="Wingdings" panose="05000000000000000000" pitchFamily="2" charset="2"/>
              </a:rPr>
              <a:t>생성망을</a:t>
            </a:r>
            <a:r>
              <a:rPr lang="ko-KR" altLang="en-US" dirty="0" smtClean="0">
                <a:sym typeface="Wingdings" panose="05000000000000000000" pitchFamily="2" charset="2"/>
              </a:rPr>
              <a:t> 학습함으로써 </a:t>
            </a:r>
            <a:r>
              <a:rPr lang="ko-KR" altLang="en-US" dirty="0" err="1" smtClean="0">
                <a:sym typeface="Wingdings" panose="05000000000000000000" pitchFamily="2" charset="2"/>
              </a:rPr>
              <a:t>생성망이</a:t>
            </a:r>
            <a:r>
              <a:rPr lang="ko-KR" altLang="en-US" dirty="0" smtClean="0">
                <a:sym typeface="Wingdings" panose="05000000000000000000" pitchFamily="2" charset="2"/>
              </a:rPr>
              <a:t> 더욱 진짜같은 샘플을 만들도록 개선하는 전략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>
              <a:lnSpc>
                <a:spcPct val="150000"/>
              </a:lnSpc>
            </a:pPr>
            <a:r>
              <a:rPr lang="ko-KR" altLang="en-US" dirty="0" err="1" smtClean="0">
                <a:sym typeface="Wingdings" panose="05000000000000000000" pitchFamily="2" charset="2"/>
              </a:rPr>
              <a:t>분별망</a:t>
            </a:r>
            <a:r>
              <a:rPr lang="ko-KR" altLang="en-US" dirty="0" smtClean="0">
                <a:sym typeface="Wingdings" panose="05000000000000000000" pitchFamily="2" charset="2"/>
              </a:rPr>
              <a:t> 가중치도 학습이 되게 허용하면 </a:t>
            </a:r>
            <a:r>
              <a:rPr lang="ko-KR" altLang="en-US" dirty="0" err="1" smtClean="0">
                <a:sym typeface="Wingdings" panose="05000000000000000000" pitchFamily="2" charset="2"/>
              </a:rPr>
              <a:t>생성망이</a:t>
            </a:r>
            <a:r>
              <a:rPr lang="ko-KR" altLang="en-US" dirty="0" smtClean="0">
                <a:sym typeface="Wingdings" panose="05000000000000000000" pitchFamily="2" charset="2"/>
              </a:rPr>
              <a:t> 개선되는 대신 </a:t>
            </a:r>
            <a:r>
              <a:rPr lang="ko-KR" altLang="en-US" dirty="0" err="1" smtClean="0">
                <a:sym typeface="Wingdings" panose="05000000000000000000" pitchFamily="2" charset="2"/>
              </a:rPr>
              <a:t>분별망이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퇴화할</a:t>
            </a:r>
            <a:r>
              <a:rPr lang="ko-KR" altLang="en-US" dirty="0" smtClean="0">
                <a:sym typeface="Wingdings" panose="05000000000000000000" pitchFamily="2" charset="2"/>
              </a:rPr>
              <a:t> 수도 있음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320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GAN</a:t>
            </a:r>
            <a:r>
              <a:rPr lang="ko-KR" altLang="en-US" dirty="0" smtClean="0"/>
              <a:t>의 모드 붕괴</a:t>
            </a:r>
            <a:r>
              <a:rPr lang="en-US" altLang="ko-KR" baseline="-25000" dirty="0" smtClean="0"/>
              <a:t>mode </a:t>
            </a:r>
            <a:r>
              <a:rPr lang="en-US" altLang="ko-KR" baseline="-25000" dirty="0"/>
              <a:t>collapse</a:t>
            </a:r>
            <a:r>
              <a:rPr lang="ko-KR" altLang="en-US" dirty="0" smtClean="0"/>
              <a:t> 현상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생성망과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분별망은</a:t>
            </a:r>
            <a:r>
              <a:rPr lang="ko-KR" altLang="en-US" dirty="0" smtClean="0"/>
              <a:t> 각자 손실 함수를 가지고 대립 관계에서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승리 게임을 하면서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이러한 학습 방식으로 인해 모드 붕괴 현상 발생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훈련 집합이 구성하는 여러 개의 모드 중에 몇 개 모드만 모델링하는 현상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몇 개 모드만 모델링해도 손실 함수를 충분히 낮출 수 있기 때문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모드 붕괴를 완화하는 여러 기법 개발되어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97" y="4430550"/>
            <a:ext cx="7600895" cy="21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2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 13-6]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fashion MNIST</a:t>
            </a:r>
            <a:r>
              <a:rPr lang="ko-KR" altLang="en-US" dirty="0" smtClean="0"/>
              <a:t>의 한 부류만 </a:t>
            </a:r>
            <a:r>
              <a:rPr lang="en-US" altLang="ko-KR" dirty="0" smtClean="0"/>
              <a:t>GAN </a:t>
            </a:r>
            <a:r>
              <a:rPr lang="ko-KR" altLang="en-US" dirty="0" smtClean="0"/>
              <a:t>학습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86" y="1700808"/>
            <a:ext cx="8354317" cy="43824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56176" y="4725144"/>
            <a:ext cx="1656184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56563" y="5559962"/>
            <a:ext cx="1656184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635028" y="5045888"/>
            <a:ext cx="1656184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9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15" y="925811"/>
            <a:ext cx="6307200" cy="7996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34215"/>
            <a:ext cx="6322283" cy="49435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90695" y="862350"/>
            <a:ext cx="864096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90695" y="4365104"/>
            <a:ext cx="864096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757379" y="2916204"/>
            <a:ext cx="144016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출력 노드 </a:t>
            </a:r>
            <a:r>
              <a:rPr lang="en-US" altLang="ko-KR" sz="1400" dirty="0" smtClean="0">
                <a:solidFill>
                  <a:srgbClr val="0000FF"/>
                </a:solidFill>
              </a:rPr>
              <a:t>1</a:t>
            </a:r>
            <a:r>
              <a:rPr lang="ko-KR" altLang="en-US" sz="1400" dirty="0" smtClean="0">
                <a:solidFill>
                  <a:srgbClr val="0000FF"/>
                </a:solidFill>
              </a:rPr>
              <a:t>개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469347" y="3068960"/>
            <a:ext cx="360040" cy="36004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29051" y="2938151"/>
            <a:ext cx="259228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</a:t>
            </a:r>
            <a:r>
              <a:rPr lang="en-US" altLang="ko-KR" sz="1400" dirty="0" smtClean="0">
                <a:solidFill>
                  <a:srgbClr val="0000FF"/>
                </a:solidFill>
              </a:rPr>
              <a:t>igmoid </a:t>
            </a:r>
            <a:r>
              <a:rPr lang="ko-KR" altLang="en-US" sz="1400" dirty="0" smtClean="0">
                <a:solidFill>
                  <a:srgbClr val="0000FF"/>
                </a:solidFill>
              </a:rPr>
              <a:t>활성 함수로 확률 출력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945511" y="3118487"/>
            <a:ext cx="282570" cy="23850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63716" y="4553935"/>
            <a:ext cx="100629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업</a:t>
            </a:r>
            <a:r>
              <a:rPr lang="en-US" altLang="ko-KR" sz="1400" dirty="0" smtClean="0">
                <a:solidFill>
                  <a:srgbClr val="0000FF"/>
                </a:solidFill>
              </a:rPr>
              <a:t> </a:t>
            </a:r>
            <a:r>
              <a:rPr lang="ko-KR" altLang="en-US" sz="1400" dirty="0" smtClean="0">
                <a:solidFill>
                  <a:srgbClr val="0000FF"/>
                </a:solidFill>
              </a:rPr>
              <a:t>샘플링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2469347" y="4763745"/>
            <a:ext cx="504056" cy="68147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21338" y="5536899"/>
            <a:ext cx="2143149" cy="111191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 smtClean="0">
                <a:solidFill>
                  <a:srgbClr val="0000FF"/>
                </a:solidFill>
              </a:rPr>
              <a:t>분별망과</a:t>
            </a:r>
            <a:r>
              <a:rPr lang="ko-KR" altLang="en-US" sz="1400" dirty="0" smtClean="0">
                <a:solidFill>
                  <a:srgbClr val="0000FF"/>
                </a:solidFill>
              </a:rPr>
              <a:t> 연계해 학습하기 </a:t>
            </a:r>
            <a:endParaRPr lang="en-US" altLang="ko-KR" sz="1400" dirty="0" smtClean="0">
              <a:solidFill>
                <a:srgbClr val="0000FF"/>
              </a:solidFill>
            </a:endParaRPr>
          </a:p>
          <a:p>
            <a:r>
              <a:rPr lang="ko-KR" altLang="en-US" sz="1400" dirty="0" smtClean="0">
                <a:solidFill>
                  <a:srgbClr val="0000FF"/>
                </a:solidFill>
              </a:rPr>
              <a:t>때문에 </a:t>
            </a:r>
            <a:r>
              <a:rPr lang="en-US" altLang="ko-KR" sz="1400" dirty="0" smtClean="0">
                <a:solidFill>
                  <a:srgbClr val="0000FF"/>
                </a:solidFill>
              </a:rPr>
              <a:t>compile </a:t>
            </a:r>
            <a:r>
              <a:rPr lang="ko-KR" altLang="en-US" sz="1400" dirty="0" smtClean="0">
                <a:solidFill>
                  <a:srgbClr val="0000FF"/>
                </a:solidFill>
              </a:rPr>
              <a:t>함수를</a:t>
            </a:r>
            <a:endParaRPr lang="en-US" altLang="ko-KR" sz="1400" dirty="0" smtClean="0">
              <a:solidFill>
                <a:srgbClr val="0000FF"/>
              </a:solidFill>
            </a:endParaRPr>
          </a:p>
          <a:p>
            <a:r>
              <a:rPr lang="ko-KR" altLang="en-US" sz="1400" dirty="0" smtClean="0">
                <a:solidFill>
                  <a:srgbClr val="0000FF"/>
                </a:solidFill>
              </a:rPr>
              <a:t>적용하지 않음</a:t>
            </a:r>
            <a:endParaRPr lang="en-US" altLang="ko-KR" sz="1400" dirty="0" smtClean="0">
              <a:solidFill>
                <a:srgbClr val="0000FF"/>
              </a:solidFill>
            </a:endParaRPr>
          </a:p>
          <a:p>
            <a:r>
              <a:rPr lang="en-US" altLang="ko-KR" sz="1400" dirty="0" smtClean="0">
                <a:solidFill>
                  <a:srgbClr val="0000FF"/>
                </a:solidFill>
              </a:rPr>
              <a:t>[</a:t>
            </a:r>
            <a:r>
              <a:rPr lang="ko-KR" altLang="en-US" sz="1400" dirty="0" smtClean="0">
                <a:solidFill>
                  <a:srgbClr val="0000FF"/>
                </a:solidFill>
              </a:rPr>
              <a:t>그림 </a:t>
            </a:r>
            <a:r>
              <a:rPr lang="en-US" altLang="ko-KR" sz="1400" dirty="0" smtClean="0">
                <a:solidFill>
                  <a:srgbClr val="0000FF"/>
                </a:solidFill>
              </a:rPr>
              <a:t>13-13(b)]</a:t>
            </a:r>
            <a:endParaRPr lang="ko-KR" altLang="en-US" sz="1400" dirty="0" smtClean="0">
              <a:solidFill>
                <a:srgbClr val="0000FF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5705701" y="6453336"/>
            <a:ext cx="1135036" cy="808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72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84" y="980728"/>
            <a:ext cx="6656076" cy="41029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282" y="5083691"/>
            <a:ext cx="6634800" cy="13062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96136" y="1124744"/>
            <a:ext cx="864096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21190" y="3104217"/>
            <a:ext cx="1199082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15022" y="4407214"/>
            <a:ext cx="1349265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96669" y="5032613"/>
            <a:ext cx="1349265" cy="288032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566416" y="786504"/>
            <a:ext cx="2950083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err="1" smtClean="0">
                <a:solidFill>
                  <a:srgbClr val="0000FF"/>
                </a:solidFill>
              </a:rPr>
              <a:t>생성망과</a:t>
            </a:r>
            <a:r>
              <a:rPr lang="ko-KR" altLang="en-US" sz="1400" dirty="0" smtClean="0">
                <a:solidFill>
                  <a:srgbClr val="0000FF"/>
                </a:solidFill>
              </a:rPr>
              <a:t> </a:t>
            </a:r>
            <a:r>
              <a:rPr lang="ko-KR" altLang="en-US" sz="1400" dirty="0" err="1" smtClean="0">
                <a:solidFill>
                  <a:srgbClr val="0000FF"/>
                </a:solidFill>
              </a:rPr>
              <a:t>분별망을</a:t>
            </a:r>
            <a:r>
              <a:rPr lang="ko-KR" altLang="en-US" sz="1400" dirty="0" smtClean="0">
                <a:solidFill>
                  <a:srgbClr val="0000FF"/>
                </a:solidFill>
              </a:rPr>
              <a:t> 매개변수로 받음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867624" y="1031999"/>
            <a:ext cx="0" cy="177464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95677" y="1388206"/>
            <a:ext cx="1754959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err="1" smtClean="0">
                <a:solidFill>
                  <a:srgbClr val="0000FF"/>
                </a:solidFill>
              </a:rPr>
              <a:t>분별망</a:t>
            </a:r>
            <a:r>
              <a:rPr lang="ko-KR" altLang="en-US" sz="1400" dirty="0" smtClean="0">
                <a:solidFill>
                  <a:srgbClr val="0000FF"/>
                </a:solidFill>
              </a:rPr>
              <a:t> 가중치 고정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334412" y="1531154"/>
            <a:ext cx="261266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2833535" y="1874102"/>
            <a:ext cx="144016" cy="360040"/>
            <a:chOff x="8316416" y="1772816"/>
            <a:chExt cx="144016" cy="36004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8316416" y="1772816"/>
              <a:ext cx="144016" cy="0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8316416" y="2132856"/>
              <a:ext cx="144016" cy="0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460432" y="1772816"/>
              <a:ext cx="0" cy="360040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2977551" y="1919600"/>
            <a:ext cx="2458545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</a:rPr>
              <a:t>G</a:t>
            </a:r>
            <a:r>
              <a:rPr lang="ko-KR" altLang="en-US" sz="1400" dirty="0" smtClean="0">
                <a:solidFill>
                  <a:srgbClr val="0000FF"/>
                </a:solidFill>
              </a:rPr>
              <a:t>와 </a:t>
            </a:r>
            <a:r>
              <a:rPr lang="en-US" altLang="ko-KR" sz="1400" dirty="0" smtClean="0">
                <a:solidFill>
                  <a:srgbClr val="0000FF"/>
                </a:solidFill>
              </a:rPr>
              <a:t>D</a:t>
            </a:r>
            <a:r>
              <a:rPr lang="ko-KR" altLang="en-US" sz="1400" dirty="0" smtClean="0">
                <a:solidFill>
                  <a:srgbClr val="0000FF"/>
                </a:solidFill>
              </a:rPr>
              <a:t>를 연결한 신경망 구축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78123" y="3755715"/>
            <a:ext cx="1754959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레이블 </a:t>
            </a:r>
            <a:r>
              <a:rPr lang="en-US" altLang="ko-KR" sz="1400" dirty="0" smtClean="0">
                <a:solidFill>
                  <a:srgbClr val="0000FF"/>
                </a:solidFill>
              </a:rPr>
              <a:t>1(</a:t>
            </a:r>
            <a:r>
              <a:rPr lang="ko-KR" altLang="en-US" sz="1400" dirty="0" smtClean="0">
                <a:solidFill>
                  <a:srgbClr val="0000FF"/>
                </a:solidFill>
              </a:rPr>
              <a:t>진짜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ko-KR" altLang="en-US" sz="1400" dirty="0" smtClean="0">
                <a:solidFill>
                  <a:srgbClr val="0000FF"/>
                </a:solidFill>
              </a:rPr>
              <a:t>부여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3816858" y="3898663"/>
            <a:ext cx="261266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11960" y="5684112"/>
            <a:ext cx="1754959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레이블 </a:t>
            </a:r>
            <a:r>
              <a:rPr lang="en-US" altLang="ko-KR" sz="1400" dirty="0" smtClean="0">
                <a:solidFill>
                  <a:srgbClr val="0000FF"/>
                </a:solidFill>
              </a:rPr>
              <a:t>0(</a:t>
            </a:r>
            <a:r>
              <a:rPr lang="ko-KR" altLang="en-US" sz="1400" dirty="0" smtClean="0">
                <a:solidFill>
                  <a:srgbClr val="0000FF"/>
                </a:solidFill>
              </a:rPr>
              <a:t>가짜</a:t>
            </a:r>
            <a:r>
              <a:rPr lang="en-US" altLang="ko-KR" sz="1400" dirty="0" smtClean="0">
                <a:solidFill>
                  <a:srgbClr val="0000FF"/>
                </a:solidFill>
              </a:rPr>
              <a:t>) </a:t>
            </a:r>
            <a:r>
              <a:rPr lang="ko-KR" altLang="en-US" sz="1400" dirty="0" smtClean="0">
                <a:solidFill>
                  <a:srgbClr val="0000FF"/>
                </a:solidFill>
              </a:rPr>
              <a:t>부여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 flipH="1">
            <a:off x="3950695" y="5827060"/>
            <a:ext cx="261266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87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908720"/>
            <a:ext cx="5904656" cy="58837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4009" y="1412776"/>
            <a:ext cx="122413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세대를 반복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382743" y="1555724"/>
            <a:ext cx="261266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46096" y="1627733"/>
            <a:ext cx="122413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미니 배치를 반복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384830" y="1770681"/>
            <a:ext cx="261266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681398" y="2030503"/>
            <a:ext cx="1349265" cy="216000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81398" y="2419797"/>
            <a:ext cx="1349265" cy="216000"/>
          </a:xfrm>
          <a:prstGeom prst="rect">
            <a:avLst/>
          </a:prstGeom>
          <a:noFill/>
          <a:ln w="222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176677" y="3032842"/>
            <a:ext cx="144016" cy="360040"/>
            <a:chOff x="8316416" y="1772816"/>
            <a:chExt cx="144016" cy="36004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8316416" y="1772816"/>
              <a:ext cx="144016" cy="0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8316416" y="2132856"/>
              <a:ext cx="144016" cy="0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8460432" y="1772816"/>
              <a:ext cx="0" cy="360040"/>
            </a:xfrm>
            <a:prstGeom prst="line">
              <a:avLst/>
            </a:prstGeom>
            <a:ln w="158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320693" y="2947579"/>
            <a:ext cx="1635683" cy="53056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가짜를 </a:t>
            </a:r>
            <a:r>
              <a:rPr lang="en-US" altLang="ko-KR" sz="1400" dirty="0" smtClean="0">
                <a:solidFill>
                  <a:srgbClr val="0000FF"/>
                </a:solidFill>
              </a:rPr>
              <a:t>1(</a:t>
            </a:r>
            <a:r>
              <a:rPr lang="ko-KR" altLang="en-US" sz="1400" dirty="0" smtClean="0">
                <a:solidFill>
                  <a:srgbClr val="0000FF"/>
                </a:solidFill>
              </a:rPr>
              <a:t>진짜</a:t>
            </a:r>
            <a:r>
              <a:rPr lang="en-US" altLang="ko-KR" sz="1400" dirty="0" smtClean="0">
                <a:solidFill>
                  <a:srgbClr val="0000FF"/>
                </a:solidFill>
              </a:rPr>
              <a:t>)</a:t>
            </a:r>
            <a:r>
              <a:rPr lang="ko-KR" altLang="en-US" sz="1400" dirty="0" smtClean="0">
                <a:solidFill>
                  <a:srgbClr val="0000FF"/>
                </a:solidFill>
              </a:rPr>
              <a:t>로 </a:t>
            </a:r>
            <a:endParaRPr lang="en-US" altLang="ko-KR" sz="1400" dirty="0" smtClean="0">
              <a:solidFill>
                <a:srgbClr val="0000FF"/>
              </a:solidFill>
            </a:endParaRPr>
          </a:p>
          <a:p>
            <a:r>
              <a:rPr lang="ko-KR" altLang="en-US" sz="1400" dirty="0" smtClean="0">
                <a:solidFill>
                  <a:srgbClr val="0000FF"/>
                </a:solidFill>
              </a:rPr>
              <a:t>레이블링하고 </a:t>
            </a:r>
            <a:r>
              <a:rPr lang="en-US" altLang="ko-KR" sz="1400" dirty="0" smtClean="0">
                <a:solidFill>
                  <a:srgbClr val="0000FF"/>
                </a:solidFill>
              </a:rPr>
              <a:t>G </a:t>
            </a:r>
            <a:r>
              <a:rPr lang="ko-KR" altLang="en-US" sz="1400" dirty="0" smtClean="0">
                <a:solidFill>
                  <a:srgbClr val="0000FF"/>
                </a:solidFill>
              </a:rPr>
              <a:t>학습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13186" y="3922053"/>
            <a:ext cx="384319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</a:rPr>
              <a:t>10</a:t>
            </a:r>
            <a:r>
              <a:rPr lang="ko-KR" altLang="en-US" sz="1400" dirty="0" smtClean="0">
                <a:solidFill>
                  <a:srgbClr val="0000FF"/>
                </a:solidFill>
              </a:rPr>
              <a:t>세대마다</a:t>
            </a:r>
            <a:r>
              <a:rPr lang="en-US" altLang="ko-KR" sz="1400" dirty="0" smtClean="0">
                <a:solidFill>
                  <a:srgbClr val="0000FF"/>
                </a:solidFill>
              </a:rPr>
              <a:t> </a:t>
            </a:r>
            <a:r>
              <a:rPr lang="ko-KR" altLang="en-US" sz="1400" dirty="0" smtClean="0">
                <a:solidFill>
                  <a:srgbClr val="0000FF"/>
                </a:solidFill>
              </a:rPr>
              <a:t>가짜 샘플을 </a:t>
            </a:r>
            <a:r>
              <a:rPr lang="en-US" altLang="ko-KR" sz="1400" dirty="0" smtClean="0">
                <a:solidFill>
                  <a:srgbClr val="0000FF"/>
                </a:solidFill>
              </a:rPr>
              <a:t>12</a:t>
            </a:r>
            <a:r>
              <a:rPr lang="ko-KR" altLang="en-US" sz="1400" dirty="0" smtClean="0">
                <a:solidFill>
                  <a:srgbClr val="0000FF"/>
                </a:solidFill>
              </a:rPr>
              <a:t>개 생성하여 출력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3851921" y="4065001"/>
            <a:ext cx="261266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2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872596"/>
            <a:ext cx="5091257" cy="8282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00808"/>
            <a:ext cx="5091257" cy="50084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0232" y="2493070"/>
            <a:ext cx="1746591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개략적 모양 나타남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0231" y="3058788"/>
            <a:ext cx="1721243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좀더 나아짐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0232" y="3969956"/>
            <a:ext cx="1368153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제법 꼴을 갖춤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0232" y="4679690"/>
            <a:ext cx="1872208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손잡이까지 잘 나타남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60231" y="6300592"/>
            <a:ext cx="1721243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음영까지 나타남</a:t>
            </a:r>
          </a:p>
        </p:txBody>
      </p:sp>
    </p:spTree>
    <p:extLst>
      <p:ext uri="{BB962C8B-B14F-4D97-AF65-F5344CB8AC3E}">
        <p14:creationId xmlns:p14="http://schemas.microsoft.com/office/powerpoint/2010/main" val="119034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fashion MNIST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부류 모델링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13-6]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09</a:t>
            </a:r>
            <a:r>
              <a:rPr lang="ko-KR" altLang="en-US" dirty="0" smtClean="0"/>
              <a:t>행을 제거하고 수행하면 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13-15]</a:t>
            </a:r>
            <a:r>
              <a:rPr lang="ko-KR" altLang="en-US" dirty="0" smtClean="0"/>
              <a:t>는 이렇게 학습하고 생성한 가짜 샘플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대부분 진짜와 구별이 어려울 정도로 좋은 품질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78" y="3260831"/>
            <a:ext cx="8378133" cy="283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 기초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절은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단순한 상황을 가지고 생성 모델의 개념과 기초 수식 소개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확률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가우시안의</a:t>
            </a:r>
            <a:r>
              <a:rPr lang="ko-KR" altLang="en-US" dirty="0" smtClean="0"/>
              <a:t> 평균 벡터와 공분산 행렬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우도 등에 대한 기초는 부록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참조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43092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자연 영상인 </a:t>
            </a:r>
            <a:r>
              <a:rPr lang="en-US" altLang="ko-KR" dirty="0" smtClean="0"/>
              <a:t>CIFAR-10</a:t>
            </a:r>
            <a:r>
              <a:rPr lang="ko-KR" altLang="en-US" dirty="0" smtClean="0"/>
              <a:t>에서 한 부류 모델링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7432503" cy="34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6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355707" cy="53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2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08720"/>
            <a:ext cx="4932954" cy="5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2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13.3.2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프로그래밍 실습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CIFAR-10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부류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13-7]</a:t>
            </a:r>
            <a:r>
              <a:rPr lang="ko-KR" altLang="en-US" dirty="0" smtClean="0"/>
              <a:t>에서 </a:t>
            </a:r>
            <a:r>
              <a:rPr lang="en-US" altLang="ko-KR" dirty="0"/>
              <a:t>09</a:t>
            </a:r>
            <a:r>
              <a:rPr lang="ko-KR" altLang="en-US" dirty="0"/>
              <a:t>행을 제거하고 수행하면 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 smtClean="0"/>
              <a:t>13-16]</a:t>
            </a:r>
            <a:r>
              <a:rPr lang="ko-KR" altLang="en-US" dirty="0"/>
              <a:t>는 이렇게 학습하고 생성한 가짜 샘플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배경은 그럴싸한 편인데 물체는 알아보기 힘든 경우 많음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다음 절은 </a:t>
            </a:r>
            <a:r>
              <a:rPr lang="en-US" altLang="ko-KR" dirty="0" smtClean="0">
                <a:sym typeface="Wingdings" panose="05000000000000000000" pitchFamily="2" charset="2"/>
              </a:rPr>
              <a:t>GAN</a:t>
            </a:r>
            <a:r>
              <a:rPr lang="ko-KR" altLang="en-US" dirty="0" smtClean="0">
                <a:sym typeface="Wingdings" panose="05000000000000000000" pitchFamily="2" charset="2"/>
              </a:rPr>
              <a:t>의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향상된 버전 제시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01" y="3565947"/>
            <a:ext cx="8431088" cy="281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5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13.3.3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전개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CycleGAN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ProGAN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SAGAN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향상된 </a:t>
            </a:r>
            <a:r>
              <a:rPr lang="en-US" altLang="ko-KR" dirty="0" smtClean="0"/>
              <a:t>GAN</a:t>
            </a:r>
            <a:r>
              <a:rPr lang="ko-KR" altLang="en-US" dirty="0" smtClean="0"/>
              <a:t>이 생성한 영상 사례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진짜와 구별이 힘들 정도의 사실감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89" y="2348880"/>
            <a:ext cx="8526912" cy="18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13.3.3 GAN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의 전개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CycleGAN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ProGAN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SAGAN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0825" y="980728"/>
            <a:ext cx="8641655" cy="5472608"/>
          </a:xfrm>
        </p:spPr>
        <p:txBody>
          <a:bodyPr/>
          <a:lstStyle/>
          <a:p>
            <a:r>
              <a:rPr lang="ko-KR" altLang="en-US" dirty="0" smtClean="0"/>
              <a:t>발전된 </a:t>
            </a:r>
            <a:r>
              <a:rPr lang="en-US" altLang="ko-KR" dirty="0" smtClean="0"/>
              <a:t>GAN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CycleGAN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영상을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내용과 스타일로 분해한 다음 스타일만 변화시키는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ProGAN</a:t>
            </a:r>
            <a:r>
              <a:rPr lang="en-US" altLang="ko-KR" dirty="0" smtClean="0"/>
              <a:t>: 4*4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시작하여 점점 해상도를 키워나가는 방법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SAGAN: </a:t>
            </a:r>
            <a:r>
              <a:rPr lang="ko-KR" altLang="en-US" dirty="0" smtClean="0"/>
              <a:t>자기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주목을 </a:t>
            </a:r>
            <a:r>
              <a:rPr lang="en-US" altLang="ko-KR" dirty="0" smtClean="0"/>
              <a:t>GAN</a:t>
            </a:r>
            <a:r>
              <a:rPr lang="ko-KR" altLang="en-US" dirty="0" smtClean="0"/>
              <a:t>에 적용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202239"/>
            <a:ext cx="8186485" cy="33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2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트랜스포머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GAN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트랜스포머를 </a:t>
            </a:r>
            <a:r>
              <a:rPr lang="en-US" altLang="ko-KR" dirty="0" smtClean="0"/>
              <a:t>GAN</a:t>
            </a:r>
            <a:r>
              <a:rPr lang="ko-KR" altLang="en-US" dirty="0" smtClean="0"/>
              <a:t>에 최초 적용한 </a:t>
            </a:r>
            <a:r>
              <a:rPr lang="en-US" altLang="ko-KR" dirty="0" err="1" smtClean="0"/>
              <a:t>TranGAN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11-12]</a:t>
            </a:r>
            <a:r>
              <a:rPr lang="ko-KR" altLang="en-US" dirty="0"/>
              <a:t>에서 인코더만 가져다 </a:t>
            </a:r>
            <a:r>
              <a:rPr lang="ko-KR" altLang="en-US" dirty="0" err="1"/>
              <a:t>생성망과</a:t>
            </a:r>
            <a:r>
              <a:rPr lang="ko-KR" altLang="en-US" dirty="0"/>
              <a:t> </a:t>
            </a:r>
            <a:r>
              <a:rPr lang="ko-KR" altLang="en-US" dirty="0" err="1"/>
              <a:t>분별망으로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08" y="1988840"/>
            <a:ext cx="6743728" cy="47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9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확산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 smtClean="0"/>
              <a:t>비평형</a:t>
            </a:r>
            <a:r>
              <a:rPr lang="ko-KR" altLang="en-US" dirty="0" smtClean="0"/>
              <a:t> 열역학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기체</a:t>
            </a:r>
            <a:r>
              <a:rPr lang="en-US" altLang="ko-KR" dirty="0"/>
              <a:t> </a:t>
            </a:r>
            <a:r>
              <a:rPr lang="ko-KR" altLang="en-US" dirty="0" smtClean="0"/>
              <a:t>운동을 모델링하는 학문 분야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13-21])</a:t>
            </a:r>
          </a:p>
          <a:p>
            <a:pPr lvl="1"/>
            <a:r>
              <a:rPr lang="ko-KR" altLang="en-US" dirty="0" smtClean="0"/>
              <a:t>확산 모델은 </a:t>
            </a:r>
            <a:r>
              <a:rPr lang="ko-KR" altLang="en-US" dirty="0" err="1" smtClean="0"/>
              <a:t>비평형</a:t>
            </a:r>
            <a:r>
              <a:rPr lang="ko-KR" altLang="en-US" dirty="0" smtClean="0"/>
              <a:t> 열역학에서 아이디어를 얻어 개발된 생성 모델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확산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모델의 발전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확산 확률 모델</a:t>
            </a:r>
            <a:r>
              <a:rPr lang="en-US" altLang="ko-KR" baseline="-25000" dirty="0" smtClean="0"/>
              <a:t>DPM; Diffusion Probabilistic Model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이름으로 최초 제안</a:t>
            </a:r>
            <a:r>
              <a:rPr lang="en-US" altLang="ko-KR" dirty="0" smtClean="0"/>
              <a:t>[</a:t>
            </a:r>
            <a:r>
              <a:rPr lang="en-US" altLang="ko-KR" dirty="0"/>
              <a:t>Sohl-Dickstein2015]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디노이징</a:t>
            </a:r>
            <a:r>
              <a:rPr lang="ko-KR" altLang="en-US" dirty="0" smtClean="0"/>
              <a:t> 확산 확률 모델</a:t>
            </a:r>
            <a:r>
              <a:rPr lang="en-US" altLang="ko-KR" baseline="-25000" dirty="0" smtClean="0"/>
              <a:t>DDPM; </a:t>
            </a:r>
            <a:r>
              <a:rPr lang="en-US" altLang="ko-KR" baseline="-25000" dirty="0" err="1" smtClean="0"/>
              <a:t>Denoising</a:t>
            </a:r>
            <a:r>
              <a:rPr lang="en-US" altLang="ko-KR" baseline="-25000" dirty="0" smtClean="0"/>
              <a:t> Diffusion Probabilistic Model</a:t>
            </a:r>
            <a:r>
              <a:rPr lang="ko-KR" altLang="en-US" dirty="0" smtClean="0"/>
              <a:t>로 발전</a:t>
            </a:r>
            <a:r>
              <a:rPr lang="en-US" altLang="ko-KR" dirty="0" smtClean="0"/>
              <a:t>[</a:t>
            </a:r>
            <a:r>
              <a:rPr lang="en-US" altLang="ko-KR" dirty="0"/>
              <a:t>Ho2020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err="1" smtClean="0"/>
              <a:t>디노이징</a:t>
            </a:r>
            <a:r>
              <a:rPr lang="ko-KR" altLang="en-US" dirty="0" smtClean="0"/>
              <a:t> 확산 암시 </a:t>
            </a:r>
            <a:r>
              <a:rPr lang="ko-KR" altLang="en-US" dirty="0"/>
              <a:t>모델</a:t>
            </a:r>
            <a:r>
              <a:rPr lang="en-US" altLang="ko-KR" baseline="-25000" dirty="0" smtClean="0"/>
              <a:t>DDIM</a:t>
            </a:r>
            <a:r>
              <a:rPr lang="en-US" altLang="ko-KR" baseline="-25000" dirty="0"/>
              <a:t>; </a:t>
            </a:r>
            <a:r>
              <a:rPr lang="en-US" altLang="ko-KR" baseline="-25000" dirty="0" err="1"/>
              <a:t>Denoising</a:t>
            </a:r>
            <a:r>
              <a:rPr lang="en-US" altLang="ko-KR" baseline="-25000" dirty="0"/>
              <a:t> Diffusion </a:t>
            </a:r>
            <a:r>
              <a:rPr lang="en-US" altLang="ko-KR" baseline="-25000" dirty="0" smtClean="0"/>
              <a:t>Implicit </a:t>
            </a:r>
            <a:r>
              <a:rPr lang="en-US" altLang="ko-KR" baseline="-25000" dirty="0"/>
              <a:t>Model</a:t>
            </a:r>
            <a:r>
              <a:rPr lang="ko-KR" altLang="en-US" dirty="0"/>
              <a:t>로 발전</a:t>
            </a:r>
            <a:r>
              <a:rPr lang="en-US" altLang="ko-KR" dirty="0" smtClean="0"/>
              <a:t>[Song2020</a:t>
            </a:r>
            <a:r>
              <a:rPr lang="en-US" altLang="ko-KR" dirty="0"/>
              <a:t>]</a:t>
            </a:r>
          </a:p>
          <a:p>
            <a:pPr lvl="1"/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05" y="2379223"/>
            <a:ext cx="8238880" cy="20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확산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확산 모델의 원리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전방 확산 과정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 smtClean="0"/>
                  <a:t>-1 </a:t>
                </a:r>
                <a:r>
                  <a:rPr lang="ko-KR" altLang="en-US" dirty="0" smtClean="0"/>
                  <a:t>순간의 영상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잡음을 조금 섞어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순간의 영상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만듦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이런 과정을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시작하여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smtClean="0"/>
                  <a:t>까지 반복</a:t>
                </a:r>
                <a:r>
                  <a:rPr lang="en-US" altLang="ko-KR" dirty="0" smtClean="0"/>
                  <a:t>.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dirty="0" smtClean="0"/>
                  <a:t>를 충분히 크게 하면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</a:t>
                </a:r>
                <a:r>
                  <a:rPr lang="ko-KR" altLang="en-US" dirty="0" err="1" smtClean="0"/>
                  <a:t>가우시안</a:t>
                </a:r>
                <a:r>
                  <a:rPr lang="ko-KR" altLang="en-US" dirty="0" smtClean="0"/>
                  <a:t> 잡음으로만 구성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학습 없이 일정한 확률 규칙에 따라 동작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역 </a:t>
                </a:r>
                <a:r>
                  <a:rPr lang="ko-KR" altLang="en-US" dirty="0" err="1" smtClean="0"/>
                  <a:t>디노이징</a:t>
                </a:r>
                <a:r>
                  <a:rPr lang="ko-KR" altLang="en-US" dirty="0" smtClean="0"/>
                  <a:t> 과정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에서 출발하여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복원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신경망 학습으로 달성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810136"/>
            <a:ext cx="8208912" cy="29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확산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전방 확산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(13.18)</a:t>
                </a:r>
                <a:r>
                  <a:rPr lang="ko-KR" altLang="en-US" dirty="0" smtClean="0"/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잡음을 </a:t>
                </a:r>
                <a:r>
                  <a:rPr lang="ko-KR" altLang="en-US" dirty="0" smtClean="0"/>
                  <a:t>섞어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smtClean="0"/>
                  <a:t>만드는 수식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[0,1] </a:t>
                </a:r>
                <a:r>
                  <a:rPr lang="ko-KR" altLang="en-US" dirty="0" smtClean="0"/>
                  <a:t>사이의 잡음 </a:t>
                </a:r>
                <a:r>
                  <a:rPr lang="ko-KR" altLang="en-US" dirty="0" err="1" smtClean="0"/>
                  <a:t>스케쥴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클수록 잡음의 강도가 큼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marL="447675" lvl="2" indent="0">
                  <a:buNone/>
                </a:pP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(13.19)</a:t>
                </a:r>
                <a:r>
                  <a:rPr lang="ko-KR" altLang="en-US" dirty="0" smtClean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바로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 만드는 </a:t>
                </a:r>
                <a:r>
                  <a:rPr lang="ko-KR" altLang="en-US" dirty="0" smtClean="0"/>
                  <a:t>수식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ko-KR" dirty="0"/>
                  <a:t>로 재매개변수화</a:t>
                </a:r>
                <a:r>
                  <a:rPr lang="en-US" altLang="ko-KR" baseline="-25000" dirty="0" err="1" smtClean="0"/>
                  <a:t>reparametrization</a:t>
                </a:r>
                <a:r>
                  <a:rPr lang="ko-KR" altLang="en-US" dirty="0" smtClean="0"/>
                  <a:t>하고</a:t>
                </a:r>
                <a:r>
                  <a:rPr lang="ko-KR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ko-KR" altLang="ko-KR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dirty="0" smtClean="0"/>
                  <a:t>로 설정하면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의 실제 샘플링은 식 </a:t>
                </a:r>
                <a:r>
                  <a:rPr lang="en-US" altLang="ko-KR" dirty="0" smtClean="0"/>
                  <a:t>(13.20)</a:t>
                </a:r>
                <a:r>
                  <a:rPr lang="ko-KR" altLang="en-US" dirty="0" smtClean="0"/>
                  <a:t>으로 수행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즉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에서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 panose="02040503050406030204" pitchFamily="18" charset="0"/>
                      </a:rPr>
                      <m:t>𝛆</m:t>
                    </m:r>
                  </m:oMath>
                </a14:m>
                <a:r>
                  <a:rPr lang="ko-KR" altLang="en-US" dirty="0" smtClean="0"/>
                  <a:t>을 </a:t>
                </a:r>
                <a:r>
                  <a:rPr lang="ko-KR" altLang="en-US" dirty="0" err="1" smtClean="0"/>
                  <a:t>샘플링한</a:t>
                </a:r>
                <a:r>
                  <a:rPr lang="ko-KR" altLang="en-US" dirty="0" smtClean="0"/>
                  <a:t> 다음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ko-KR" altLang="ko-KR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ko-KR" altLang="en-US" b="1">
                        <a:latin typeface="Cambria Math" panose="02040503050406030204" pitchFamily="18" charset="0"/>
                      </a:rPr>
                      <m:t>𝛆</m:t>
                    </m:r>
                  </m:oMath>
                </a14:m>
                <a:r>
                  <a:rPr lang="ko-KR" altLang="en-US" dirty="0" smtClean="0"/>
                  <a:t>을 구하고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계산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DDPM</a:t>
                </a:r>
                <a:r>
                  <a:rPr lang="ko-KR" altLang="en-US" dirty="0" smtClean="0"/>
                  <a:t>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 smtClean="0"/>
                  <a:t>=1000</a:t>
                </a:r>
                <a:r>
                  <a:rPr lang="ko-KR" altLang="en-US" dirty="0" smtClean="0"/>
                  <a:t>으로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설정하고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 smtClean="0"/>
                  <a:t>=0.0001</a:t>
                </a:r>
                <a:r>
                  <a:rPr lang="ko-KR" altLang="en-US" dirty="0" smtClean="0"/>
                  <a:t>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시작하여 선형적으로 증가시켜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000</m:t>
                        </m:r>
                      </m:sub>
                    </m:sSub>
                  </m:oMath>
                </a14:m>
                <a:r>
                  <a:rPr lang="en-US" altLang="ko-KR" dirty="0"/>
                  <a:t>=</a:t>
                </a:r>
                <a:r>
                  <a:rPr lang="en-US" altLang="ko-KR" dirty="0" smtClean="0"/>
                  <a:t>0.02</a:t>
                </a:r>
                <a:r>
                  <a:rPr lang="ko-KR" altLang="en-US" dirty="0" smtClean="0"/>
                  <a:t>로 설정</a:t>
                </a:r>
                <a:r>
                  <a:rPr lang="en-US" altLang="ko-KR" dirty="0" smtClean="0"/>
                  <a:t> </a:t>
                </a:r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159710"/>
            <a:ext cx="3888432" cy="4051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592721"/>
            <a:ext cx="3843876" cy="4123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4974919"/>
            <a:ext cx="4968552" cy="47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생성 모델을 가장 단순하게 표현하면 </a:t>
                </a:r>
                <a:endParaRPr lang="en-US" altLang="ko-KR" dirty="0" smtClean="0"/>
              </a:p>
              <a:p>
                <a:endParaRPr lang="en-US" altLang="ko-KR" baseline="-25000" dirty="0"/>
              </a:p>
              <a:p>
                <a:endParaRPr lang="en-US" altLang="ko-KR" baseline="-25000" dirty="0" smtClean="0"/>
              </a:p>
              <a:p>
                <a:endParaRPr lang="en-US" altLang="ko-KR" baseline="-250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발생할 확률 분포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알면 새로운 샘플을 생성할 수 있음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생성 모델은 레이블 없이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 smtClean="0"/>
                  <a:t>만 가지고 확률 분포를 추정하므로 비지도 학습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marL="104775" lvl="1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12" y="1701128"/>
            <a:ext cx="2795276" cy="5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9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확산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역 </a:t>
                </a:r>
                <a:r>
                  <a:rPr lang="ko-KR" altLang="en-US" dirty="0" err="1" smtClean="0"/>
                  <a:t>디노이징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 과정을 구현하려면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 smtClean="0"/>
                  <a:t>이 발생할 확률 분포를 계산해야 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가중치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를 가진 </a:t>
                </a:r>
                <a:r>
                  <a:rPr lang="ko-KR" altLang="en-US" dirty="0" smtClean="0"/>
                  <a:t>신경망으로 해결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신경망이 추정하는 확률 분포를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 smtClean="0"/>
                  <a:t>로 표기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ko-KR" altLang="en-US" dirty="0" smtClean="0"/>
                  <a:t>를 충분히 작게 하면 이 확률 분포를 가우시안으로 간주할 수 있다는 정리에 따라 식 </a:t>
                </a:r>
                <a:r>
                  <a:rPr lang="en-US" altLang="ko-KR" dirty="0" smtClean="0"/>
                  <a:t>(13.21) </a:t>
                </a:r>
                <a:r>
                  <a:rPr lang="ko-KR" altLang="en-US" dirty="0" smtClean="0"/>
                  <a:t>성립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DDPM</a:t>
                </a:r>
                <a:r>
                  <a:rPr lang="ko-KR" altLang="en-US" dirty="0" smtClean="0"/>
                  <a:t>은 공분산 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상수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ko-KR" altLang="en-US" dirty="0" smtClean="0"/>
                  <a:t>로 취급하고 평균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 smtClean="0"/>
                  <a:t>만 추정함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(13.21)</a:t>
                </a:r>
                <a:r>
                  <a:rPr lang="ko-KR" altLang="en-US" dirty="0" smtClean="0"/>
                  <a:t>에 따라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 손실 함수를 정의할 수 있는데</a:t>
                </a:r>
                <a:r>
                  <a:rPr lang="en-US" altLang="ko-KR" dirty="0" smtClean="0"/>
                  <a:t>, DDPM</a:t>
                </a:r>
                <a:r>
                  <a:rPr lang="ko-KR" altLang="en-US" dirty="0" smtClean="0"/>
                  <a:t>은 잡음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ko-KR" altLang="en-US" dirty="0" smtClean="0"/>
                  <a:t>로 손실 함수를 정의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47" y="4509120"/>
            <a:ext cx="6621926" cy="3757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96" y="5874766"/>
            <a:ext cx="7704857" cy="5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확산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(13.22)</a:t>
            </a:r>
            <a:r>
              <a:rPr lang="ko-KR" altLang="en-US" dirty="0" smtClean="0"/>
              <a:t>를 손실 함수로 사용하는 </a:t>
            </a:r>
            <a:r>
              <a:rPr lang="en-US" altLang="ko-KR" dirty="0" smtClean="0"/>
              <a:t>DDPM</a:t>
            </a:r>
            <a:r>
              <a:rPr lang="ko-KR" altLang="en-US" dirty="0" smtClean="0"/>
              <a:t>의 학습 알고리즘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28800"/>
            <a:ext cx="4913686" cy="49685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12268" y="1777307"/>
                <a:ext cx="3504194" cy="818794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r>
                  <a:rPr lang="ko-KR" altLang="en-US" sz="1400" dirty="0" smtClean="0">
                    <a:solidFill>
                      <a:srgbClr val="0000FF"/>
                    </a:solidFill>
                  </a:rPr>
                  <a:t>신경망으로 </a:t>
                </a:r>
                <a:r>
                  <a:rPr lang="en-US" altLang="ko-KR" sz="1400" dirty="0" smtClean="0">
                    <a:solidFill>
                      <a:srgbClr val="0000FF"/>
                    </a:solidFill>
                  </a:rPr>
                  <a:t>[</a:t>
                </a:r>
                <a:r>
                  <a:rPr lang="ko-KR" altLang="en-US" sz="1400" dirty="0" smtClean="0">
                    <a:solidFill>
                      <a:srgbClr val="0000FF"/>
                    </a:solidFill>
                  </a:rPr>
                  <a:t>그림 </a:t>
                </a:r>
                <a:r>
                  <a:rPr lang="en-US" altLang="ko-KR" sz="1400" dirty="0" smtClean="0">
                    <a:solidFill>
                      <a:srgbClr val="0000FF"/>
                    </a:solidFill>
                  </a:rPr>
                  <a:t>9-36]</a:t>
                </a:r>
                <a:r>
                  <a:rPr lang="ko-KR" altLang="en-US" sz="1400" dirty="0" smtClean="0">
                    <a:solidFill>
                      <a:srgbClr val="0000FF"/>
                    </a:solidFill>
                  </a:rPr>
                  <a:t>의 </a:t>
                </a:r>
                <a:r>
                  <a:rPr lang="en-US" altLang="ko-KR" sz="1400" dirty="0" smtClean="0">
                    <a:solidFill>
                      <a:srgbClr val="0000FF"/>
                    </a:solidFill>
                  </a:rPr>
                  <a:t>U-net </a:t>
                </a:r>
                <a:r>
                  <a:rPr lang="ko-KR" altLang="en-US" sz="1400" dirty="0" smtClean="0">
                    <a:solidFill>
                      <a:srgbClr val="0000FF"/>
                    </a:solidFill>
                  </a:rPr>
                  <a:t>사용</a:t>
                </a:r>
                <a:endParaRPr lang="en-US" altLang="ko-KR" sz="1400" dirty="0" smtClean="0">
                  <a:solidFill>
                    <a:srgbClr val="0000FF"/>
                  </a:solidFill>
                </a:endParaRPr>
              </a:p>
              <a:p>
                <a:r>
                  <a:rPr lang="en-US" altLang="ko-KR" sz="1400" dirty="0" smtClean="0">
                    <a:solidFill>
                      <a:srgbClr val="0000FF"/>
                    </a:solidFill>
                  </a:rPr>
                  <a:t>(</a:t>
                </a:r>
                <a:r>
                  <a:rPr lang="ko-KR" altLang="en-US" sz="1400" dirty="0" smtClean="0">
                    <a:solidFill>
                      <a:srgbClr val="0000FF"/>
                    </a:solidFill>
                  </a:rPr>
                  <a:t>영상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4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400" dirty="0" smtClean="0">
                    <a:solidFill>
                      <a:srgbClr val="0000FF"/>
                    </a:solidFill>
                  </a:rPr>
                  <a:t>에서 영상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4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1400" dirty="0" smtClean="0">
                    <a:solidFill>
                      <a:srgbClr val="0000FF"/>
                    </a:solidFill>
                  </a:rPr>
                  <a:t>를 만들어내야 </a:t>
                </a:r>
                <a:endParaRPr lang="en-US" altLang="ko-KR" sz="1400" dirty="0" smtClean="0">
                  <a:solidFill>
                    <a:srgbClr val="0000FF"/>
                  </a:solidFill>
                </a:endParaRPr>
              </a:p>
              <a:p>
                <a:r>
                  <a:rPr lang="ko-KR" altLang="en-US" sz="1400" dirty="0" smtClean="0">
                    <a:solidFill>
                      <a:srgbClr val="0000FF"/>
                    </a:solidFill>
                  </a:rPr>
                  <a:t>하므로 </a:t>
                </a:r>
                <a:r>
                  <a:rPr lang="ko-KR" altLang="en-US" sz="1400" dirty="0" err="1" smtClean="0">
                    <a:solidFill>
                      <a:srgbClr val="0000FF"/>
                    </a:solidFill>
                  </a:rPr>
                  <a:t>분할용</a:t>
                </a:r>
                <a:r>
                  <a:rPr lang="ko-KR" altLang="en-US" sz="1400" dirty="0" smtClean="0">
                    <a:solidFill>
                      <a:srgbClr val="0000FF"/>
                    </a:solidFill>
                  </a:rPr>
                  <a:t> 신경망이 적합</a:t>
                </a:r>
                <a:r>
                  <a:rPr lang="en-US" altLang="ko-KR" sz="1400" dirty="0" smtClean="0">
                    <a:solidFill>
                      <a:srgbClr val="0000FF"/>
                    </a:solidFill>
                  </a:rPr>
                  <a:t>)</a:t>
                </a:r>
                <a:endParaRPr lang="ko-KR" altLang="en-US" sz="14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268" y="1777307"/>
                <a:ext cx="3504194" cy="818794"/>
              </a:xfrm>
              <a:prstGeom prst="rect">
                <a:avLst/>
              </a:prstGeom>
              <a:blipFill>
                <a:blip r:embed="rId3"/>
                <a:stretch>
                  <a:fillRect l="-522" b="-2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84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확산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DDPM</a:t>
            </a:r>
            <a:r>
              <a:rPr lang="ko-KR" altLang="en-US" dirty="0" smtClean="0"/>
              <a:t>의 추론 알고리즘</a:t>
            </a: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smtClean="0"/>
              <a:t>DDPM</a:t>
            </a:r>
            <a:r>
              <a:rPr lang="ko-KR" altLang="en-US" dirty="0"/>
              <a:t> </a:t>
            </a:r>
            <a:r>
              <a:rPr lang="ko-KR" altLang="en-US" dirty="0" smtClean="0"/>
              <a:t>프로그래밍 실습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부록 </a:t>
            </a:r>
            <a:r>
              <a:rPr lang="en-US" altLang="ko-KR" dirty="0" smtClean="0"/>
              <a:t>D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5472608" cy="38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7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확산 모델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확산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모델의 특성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현재 가장 뛰어나다고 평가되는 언어</a:t>
            </a:r>
            <a:r>
              <a:rPr lang="en-US" altLang="ko-KR" dirty="0" smtClean="0"/>
              <a:t>-</a:t>
            </a:r>
            <a:r>
              <a:rPr lang="ko-KR" altLang="en-US" dirty="0" smtClean="0"/>
              <a:t>비전 생성 모델인 </a:t>
            </a:r>
            <a:r>
              <a:rPr lang="en-US" altLang="ko-KR" dirty="0" smtClean="0"/>
              <a:t>DALL〮E2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Imagen</a:t>
            </a:r>
            <a:r>
              <a:rPr lang="ko-KR" altLang="en-US" dirty="0" smtClean="0"/>
              <a:t>의 핵심 구성 요소임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생성 모델이 갖추어야 하는 두 가지 조건인 충실성과 다양성을 두루 만족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영상 품질이 </a:t>
            </a:r>
            <a:r>
              <a:rPr lang="en-US" altLang="ko-KR" dirty="0" smtClean="0"/>
              <a:t>GAN</a:t>
            </a:r>
            <a:r>
              <a:rPr lang="ko-KR" altLang="en-US" dirty="0" smtClean="0"/>
              <a:t>보다 뛰어나다는 실험 결과 여럿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GAN</a:t>
            </a:r>
            <a:r>
              <a:rPr lang="ko-KR" altLang="en-US" dirty="0" smtClean="0"/>
              <a:t>보다 학습이 쉬움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역 </a:t>
            </a:r>
            <a:r>
              <a:rPr lang="ko-KR" altLang="en-US" dirty="0" err="1" smtClean="0"/>
              <a:t>디노이징</a:t>
            </a:r>
            <a:r>
              <a:rPr lang="ko-KR" altLang="en-US" dirty="0" smtClean="0"/>
              <a:t> 과정에서 여러 단계를 거쳐 샘플을 생성하기 때문에 속도가 느린 단점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여러 개선 알고리즘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87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모델의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 모델 평가의 어려움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생성 모델은 비지도 학습이므로 정답이 없어 평가 척도를 개발하기 어려움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사람을 통한 평가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진짜와 가짜를 나란히 배치하고 진짜를 찾아내게 하는 성능 실험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틀린 비율이 척도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50%</a:t>
            </a:r>
            <a:r>
              <a:rPr lang="ko-KR" altLang="en-US" dirty="0" smtClean="0"/>
              <a:t>를 넘으면 사람을 완벽히 속이는 뛰어난 모델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평가에 시간이 많이 걸리고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평가할 때마다 달라지는 단점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다양성을 고려하지 못하는 치명적인 단점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인종을 생성하지 않아도 높은 점수 달성 가능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684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모델의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 모델이 갖추어야 하는 두 가지 조건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충실성</a:t>
            </a:r>
            <a:r>
              <a:rPr lang="en-US" altLang="ko-KR" baseline="-25000" dirty="0" smtClean="0"/>
              <a:t>fidelity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주어진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잘 모방하여 비슷하지만 같지 않은 샘플 생성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다양성</a:t>
            </a:r>
            <a:r>
              <a:rPr lang="en-US" altLang="ko-KR" baseline="-25000" dirty="0" smtClean="0"/>
              <a:t>diversity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데이터셋을</a:t>
            </a:r>
            <a:r>
              <a:rPr lang="ko-KR" altLang="en-US" dirty="0" smtClean="0"/>
              <a:t> 이루는 모든 영상을 빼놓지 않고 골고루 반영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발전된 척도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현재는 사람을 배제한 완전 자동 또는 둘을 결합한 방식을 </a:t>
            </a:r>
            <a:r>
              <a:rPr lang="ko-KR" altLang="en-US" dirty="0" smtClean="0"/>
              <a:t>주로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충실성과</a:t>
            </a:r>
            <a:r>
              <a:rPr lang="en-US" altLang="ko-KR" dirty="0"/>
              <a:t> </a:t>
            </a:r>
            <a:r>
              <a:rPr lang="ko-KR" altLang="en-US" dirty="0"/>
              <a:t>다양성을 균형 있게 고려하는 자동 평가에는 </a:t>
            </a:r>
            <a:r>
              <a:rPr lang="ko-KR" altLang="en-US" dirty="0" err="1"/>
              <a:t>인셉션</a:t>
            </a:r>
            <a:r>
              <a:rPr lang="en-US" altLang="ko-KR" dirty="0"/>
              <a:t> </a:t>
            </a:r>
            <a:r>
              <a:rPr lang="ko-KR" altLang="en-US" dirty="0"/>
              <a:t>점수</a:t>
            </a:r>
            <a:r>
              <a:rPr lang="en-US" altLang="ko-KR" dirty="0"/>
              <a:t>, </a:t>
            </a:r>
            <a:r>
              <a:rPr lang="ko-KR" altLang="en-US" dirty="0" err="1"/>
              <a:t>프레셰</a:t>
            </a:r>
            <a:r>
              <a:rPr lang="ko-KR" altLang="en-US" dirty="0"/>
              <a:t> </a:t>
            </a:r>
            <a:r>
              <a:rPr lang="ko-KR" altLang="en-US" dirty="0" err="1"/>
              <a:t>인셉션</a:t>
            </a:r>
            <a:r>
              <a:rPr lang="ko-KR" altLang="en-US" dirty="0"/>
              <a:t> 거리</a:t>
            </a:r>
            <a:r>
              <a:rPr lang="en-US" altLang="ko-KR" dirty="0"/>
              <a:t>, </a:t>
            </a:r>
            <a:r>
              <a:rPr lang="ko-KR" altLang="en-US" dirty="0"/>
              <a:t>커널 </a:t>
            </a:r>
            <a:r>
              <a:rPr lang="ko-KR" altLang="en-US" dirty="0" err="1"/>
              <a:t>인셉션</a:t>
            </a:r>
            <a:r>
              <a:rPr lang="ko-KR" altLang="en-US" dirty="0"/>
              <a:t> 거리가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029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모델의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인셉션 점수</a:t>
                </a:r>
                <a:r>
                  <a:rPr lang="en-US" altLang="ko-KR" baseline="-25000" dirty="0" smtClean="0"/>
                  <a:t>IS; Inception Score</a:t>
                </a:r>
              </a:p>
              <a:p>
                <a:pPr lvl="1"/>
                <a:r>
                  <a:rPr lang="ko-KR" altLang="en-US" dirty="0" smtClean="0"/>
                  <a:t>생성 모델이 만든 영상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dirty="0" smtClean="0"/>
                  <a:t> 신경망에 입력하여 부류 확률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구함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실험에서 </a:t>
                </a:r>
                <a:r>
                  <a:rPr lang="en-US" altLang="ko-KR" dirty="0" err="1" smtClean="0"/>
                  <a:t>InceptionNet</a:t>
                </a:r>
                <a:r>
                  <a:rPr lang="ko-KR" altLang="en-US" dirty="0" smtClean="0"/>
                  <a:t>을 사용했기 때문에 </a:t>
                </a:r>
                <a:r>
                  <a:rPr lang="ko-KR" altLang="en-US" dirty="0" err="1" smtClean="0"/>
                  <a:t>인셉션</a:t>
                </a:r>
                <a:r>
                  <a:rPr lang="ko-KR" altLang="en-US" dirty="0" smtClean="0"/>
                  <a:t> 점수라는 이름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개별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영상에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대한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13-23(a)]</a:t>
                </a:r>
                <a:r>
                  <a:rPr lang="ko-KR" altLang="en-US" dirty="0" smtClean="0"/>
                  <a:t>에서는 </a:t>
                </a:r>
                <a:r>
                  <a:rPr lang="ko-KR" altLang="en-US" dirty="0" err="1" smtClean="0"/>
                  <a:t>충실성</a:t>
                </a:r>
                <a:r>
                  <a:rPr lang="ko-KR" altLang="en-US" dirty="0" smtClean="0"/>
                  <a:t> 기준에 따라 왼쪽 상황 선호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에서는 낮은 엔트로피 선호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ko-KR" altLang="en-US" dirty="0" smtClean="0"/>
                  <a:t>모든 영상에 대한 </a:t>
                </a: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13-23(b)]</a:t>
                </a:r>
                <a:r>
                  <a:rPr lang="ko-KR" altLang="en-US" dirty="0" smtClean="0"/>
                  <a:t>에서는 다양성 기준에 따라 왼쪽 상황 선호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에서는 높은 엔트로피 선호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526554"/>
            <a:ext cx="7364979" cy="26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모델의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(13.23)</a:t>
                </a:r>
                <a:r>
                  <a:rPr lang="ko-KR" altLang="en-US" dirty="0" smtClean="0"/>
                  <a:t>으로 </a:t>
                </a:r>
                <a:r>
                  <a:rPr lang="en-US" altLang="ko-KR" dirty="0" smtClean="0"/>
                  <a:t>IS </a:t>
                </a:r>
                <a:r>
                  <a:rPr lang="ko-KR" altLang="en-US" dirty="0" smtClean="0"/>
                  <a:t>측정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ko-KR" b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 smtClean="0"/>
                  <a:t>를 결합하여 충실성과 다양성을 균형 있게 고려함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/>
                  <a:t>IS</a:t>
                </a:r>
                <a:r>
                  <a:rPr lang="ko-KR" altLang="en-US" dirty="0" smtClean="0"/>
                  <a:t>는 값이 클수록 좋음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자동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평가 척도를 처음 제시한데 의미가 있지만 여러 한계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한 부류에 대해 항상 똑같은 영상을 생성하면 아주 높은 점수를 얻을 수 있음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 부류 간의 다양성은 고려하지만 부류 내 다양성은 무시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err="1" smtClean="0"/>
                  <a:t>InceptionNet</a:t>
                </a:r>
                <a:r>
                  <a:rPr lang="ko-KR" altLang="en-US" dirty="0" smtClean="0"/>
                  <a:t>이 </a:t>
                </a:r>
                <a:r>
                  <a:rPr lang="en-US" altLang="ko-KR" dirty="0" smtClean="0"/>
                  <a:t>ImageNet</a:t>
                </a:r>
                <a:r>
                  <a:rPr lang="ko-KR" altLang="en-US" dirty="0" smtClean="0"/>
                  <a:t>으로 학습되었기 때문에 </a:t>
                </a:r>
                <a:r>
                  <a:rPr lang="en-US" altLang="ko-KR" dirty="0" smtClean="0"/>
                  <a:t>ImageNet</a:t>
                </a:r>
                <a:r>
                  <a:rPr lang="ko-KR" altLang="en-US" dirty="0" smtClean="0"/>
                  <a:t>의 영향을 크게 받음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1" y="2632329"/>
            <a:ext cx="8345307" cy="7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6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모델의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프레셰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인셉션</a:t>
            </a:r>
            <a:r>
              <a:rPr lang="ko-KR" altLang="en-US" dirty="0" smtClean="0"/>
              <a:t> 거리</a:t>
            </a:r>
            <a:r>
              <a:rPr lang="en-US" altLang="ko-KR" baseline="-25000" dirty="0" smtClean="0"/>
              <a:t>FID; </a:t>
            </a:r>
            <a:r>
              <a:rPr lang="en-US" altLang="ko-KR" baseline="-25000" dirty="0" err="1" smtClean="0"/>
              <a:t>Frechet</a:t>
            </a:r>
            <a:r>
              <a:rPr lang="en-US" altLang="ko-KR" baseline="-25000" dirty="0" smtClean="0"/>
              <a:t> Inception Distance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FID</a:t>
            </a:r>
            <a:r>
              <a:rPr lang="ko-KR" altLang="en-US" dirty="0" smtClean="0"/>
              <a:t>는 생성된 샘플의 특징 벡터와 진짜 샘플의 특징 벡터를 비교하여 점수 계산</a:t>
            </a:r>
            <a:r>
              <a:rPr lang="en-US" altLang="ko-KR" dirty="0" smtClean="0"/>
              <a:t>(IS</a:t>
            </a:r>
            <a:r>
              <a:rPr lang="ko-KR" altLang="en-US" dirty="0" smtClean="0"/>
              <a:t>는 생성된 샘플만 가지고 점수 계산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특징 벡터가 비슷할수록 좋은 품질이기 때문에 </a:t>
            </a:r>
            <a:r>
              <a:rPr lang="en-US" altLang="ko-KR" dirty="0" smtClean="0"/>
              <a:t>FID</a:t>
            </a:r>
            <a:r>
              <a:rPr lang="ko-KR" altLang="en-US" dirty="0" smtClean="0"/>
              <a:t>는 점수가 낮을수록 좋음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특징 벡터로는 </a:t>
            </a:r>
            <a:r>
              <a:rPr lang="en-US" altLang="ko-KR" dirty="0" err="1" smtClean="0"/>
              <a:t>InceptionNet</a:t>
            </a:r>
            <a:r>
              <a:rPr lang="ko-KR" altLang="en-US" dirty="0" smtClean="0"/>
              <a:t>의 끝부분에 있는 </a:t>
            </a:r>
            <a:r>
              <a:rPr lang="en-US" altLang="ko-KR" dirty="0" smtClean="0"/>
              <a:t>2048</a:t>
            </a:r>
            <a:r>
              <a:rPr lang="ko-KR" altLang="en-US" dirty="0" smtClean="0"/>
              <a:t>차원 특징 벡터 사용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식 </a:t>
            </a:r>
            <a:r>
              <a:rPr lang="en-US" altLang="ko-KR" dirty="0" smtClean="0"/>
              <a:t>(13.24)</a:t>
            </a:r>
            <a:r>
              <a:rPr lang="ko-KR" altLang="en-US" dirty="0" smtClean="0"/>
              <a:t>로 정의되는 </a:t>
            </a:r>
            <a:r>
              <a:rPr lang="en-US" altLang="ko-KR" dirty="0" smtClean="0"/>
              <a:t>FID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239847"/>
            <a:ext cx="7751077" cy="466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592" y="5301208"/>
            <a:ext cx="3816424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생성된</a:t>
            </a:r>
            <a:r>
              <a:rPr lang="en-US" altLang="ko-KR" sz="1400" dirty="0" smtClean="0">
                <a:solidFill>
                  <a:srgbClr val="0000FF"/>
                </a:solidFill>
              </a:rPr>
              <a:t> </a:t>
            </a:r>
            <a:r>
              <a:rPr lang="ko-KR" altLang="en-US" sz="1400" dirty="0" smtClean="0">
                <a:solidFill>
                  <a:srgbClr val="0000FF"/>
                </a:solidFill>
              </a:rPr>
              <a:t>가짜 샘플의 평균 벡터와 공분산 행렬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75656" y="4653136"/>
            <a:ext cx="0" cy="64807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07704" y="4869160"/>
            <a:ext cx="4536504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훈련 집합에 있는 진짜</a:t>
            </a:r>
            <a:r>
              <a:rPr lang="en-US" altLang="ko-KR" sz="1400" dirty="0" smtClean="0">
                <a:solidFill>
                  <a:srgbClr val="0000FF"/>
                </a:solidFill>
              </a:rPr>
              <a:t> </a:t>
            </a:r>
            <a:r>
              <a:rPr lang="ko-KR" altLang="en-US" sz="1400" dirty="0" smtClean="0">
                <a:solidFill>
                  <a:srgbClr val="0000FF"/>
                </a:solidFill>
              </a:rPr>
              <a:t>샘플의 평균 벡터와 공분산 행렬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2627784" y="4653136"/>
            <a:ext cx="0" cy="21600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8005" y="3654031"/>
            <a:ext cx="72008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 smtClean="0">
                <a:solidFill>
                  <a:srgbClr val="0000FF"/>
                </a:solidFill>
              </a:rPr>
              <a:t>충실성</a:t>
            </a:r>
            <a:endParaRPr lang="ko-KR" altLang="en-US" sz="1400" dirty="0" smtClean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79645" y="4043325"/>
            <a:ext cx="0" cy="27904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64088" y="3591763"/>
            <a:ext cx="72008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smtClean="0">
                <a:solidFill>
                  <a:srgbClr val="0000FF"/>
                </a:solidFill>
              </a:rPr>
              <a:t>다양성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715728" y="3981057"/>
            <a:ext cx="0" cy="27904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8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모델의 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31530"/>
                <a:ext cx="8928991" cy="5472608"/>
              </a:xfrm>
            </p:spPr>
            <p:txBody>
              <a:bodyPr/>
              <a:lstStyle/>
              <a:p>
                <a:r>
                  <a:rPr lang="ko-KR" altLang="en-US" dirty="0" smtClean="0"/>
                  <a:t>커널 </a:t>
                </a:r>
                <a:r>
                  <a:rPr lang="ko-KR" altLang="en-US" dirty="0" err="1" smtClean="0"/>
                  <a:t>인셉션</a:t>
                </a:r>
                <a:r>
                  <a:rPr lang="ko-KR" altLang="en-US" dirty="0" smtClean="0"/>
                  <a:t> 거리</a:t>
                </a:r>
                <a:r>
                  <a:rPr lang="en-US" altLang="ko-KR" baseline="-25000" dirty="0" smtClean="0"/>
                  <a:t>KID; Kernel Inception Distance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KID</a:t>
                </a:r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FID</a:t>
                </a:r>
                <a:r>
                  <a:rPr lang="ko-KR" altLang="en-US" dirty="0" smtClean="0"/>
                  <a:t>의 편향성 문제를 누그러뜨림</a:t>
                </a:r>
                <a:r>
                  <a:rPr lang="en-US" altLang="ko-KR" dirty="0" smtClean="0"/>
                  <a:t>(FID</a:t>
                </a:r>
                <a:r>
                  <a:rPr lang="ko-KR" altLang="en-US" dirty="0" smtClean="0"/>
                  <a:t>는 샘플 개수에 따라 심하게 다른 값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dirty="0" smtClean="0"/>
                  <a:t>는 생성된 샘플 집합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가짜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과 훈련 집합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진짜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의 미니 배치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 smtClean="0"/>
                  <a:t>은 미니 배치 크기</a:t>
                </a:r>
                <a:r>
                  <a:rPr lang="en-US" altLang="ko-KR" dirty="0" smtClean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첫째 항은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dirty="0" smtClean="0"/>
                  <a:t>에 속하는 샘플의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ko-KR" altLang="en-US" dirty="0" smtClean="0"/>
                  <a:t>개 조합에 대해 커널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 smtClean="0"/>
                  <a:t>를 계산하고 평균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둘째 </a:t>
                </a:r>
                <a:r>
                  <a:rPr lang="ko-KR" altLang="en-US" dirty="0"/>
                  <a:t>항은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dirty="0"/>
                  <a:t>에 </a:t>
                </a:r>
                <a:r>
                  <a:rPr lang="ko-KR" altLang="en-US" dirty="0" smtClean="0"/>
                  <a:t>속하는 샘플의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ko-KR" altLang="en-US" dirty="0"/>
                  <a:t>개 조합에 대해 커널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를 계산하고 평균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첫째 항은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ko-KR" altLang="en-US" dirty="0" smtClean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ko-KR" altLang="en-US" dirty="0"/>
                  <a:t>개 조합에 대해 커널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를 계산하고 </a:t>
                </a:r>
                <a:r>
                  <a:rPr lang="ko-KR" altLang="en-US" dirty="0" smtClean="0"/>
                  <a:t>평균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ko-KR" dirty="0"/>
                  <a:t>커널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ko-KR" dirty="0"/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31530"/>
                <a:ext cx="8928991" cy="5472608"/>
              </a:xfrm>
              <a:blipFill rotWithShape="1">
                <a:blip r:embed="rId2"/>
                <a:stretch>
                  <a:fillRect l="-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5218844"/>
            <a:ext cx="7344816" cy="144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13.1.1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장난감 세상의 생성 모델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주사위 눈 생성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아래 확률 분포에서 주사위 눈을 생성하여 주사위 게임 등에 활용 가능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ko-KR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1/6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ko-KR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=2</m:t>
                                  </m:r>
                                </m:e>
                              </m:d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1/6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ko-KR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=3</m:t>
                                  </m:r>
                                </m:e>
                              </m:d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1/6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ko-KR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=4</m:t>
                                  </m:r>
                                </m:e>
                              </m:d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1/6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ko-KR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=5</m:t>
                                  </m:r>
                                </m:e>
                              </m:d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1/6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ko-KR" altLang="ko-K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=6</m:t>
                                  </m:r>
                                </m:e>
                              </m:d>
                              <m:r>
                                <a:rPr lang="en-US" altLang="ko-KR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1/6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lvl="2"/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[</a:t>
                </a:r>
                <a:r>
                  <a:rPr lang="ko-KR" altLang="en-US" dirty="0" smtClean="0">
                    <a:latin typeface="Cambria Math" panose="02040503050406030204" pitchFamily="18" charset="0"/>
                  </a:rPr>
                  <a:t>예시 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13-1]</a:t>
                </a:r>
                <a:r>
                  <a:rPr lang="ko-KR" altLang="en-US" dirty="0" smtClean="0">
                    <a:latin typeface="Cambria Math" panose="02040503050406030204" pitchFamily="18" charset="0"/>
                  </a:rPr>
                  <a:t>은 데이터 기반의 생성 모델 예시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(</a:t>
                </a:r>
                <a:r>
                  <a:rPr lang="ko-KR" altLang="en-US" dirty="0" smtClean="0">
                    <a:latin typeface="Cambria Math" panose="02040503050406030204" pitchFamily="18" charset="0"/>
                  </a:rPr>
                  <a:t>찌그러진 주사위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)</a:t>
                </a:r>
                <a:endParaRPr lang="en-US" altLang="ko-KR" b="0" dirty="0" smtClean="0">
                  <a:latin typeface="Cambria Math" panose="02040503050406030204" pitchFamily="18" charset="0"/>
                </a:endParaRPr>
              </a:p>
              <a:p>
                <a:pPr marL="104775" lvl="1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7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멀티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생성 모델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언어와 비전의 결합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자연어 처리와 컴퓨터 비전의 두 줄기 연구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텍스트와 영상은 특성이 크게 다른 탓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문장은 적은 수의 분절된 단어로 구성되는 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영상은 많은 수의 </a:t>
            </a:r>
            <a:r>
              <a:rPr lang="ko-KR" altLang="en-US" dirty="0" err="1" smtClean="0"/>
              <a:t>화소로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의미를 가진 단어와 달리 비전에서는 </a:t>
            </a:r>
            <a:r>
              <a:rPr lang="ko-KR" altLang="en-US" dirty="0" err="1" smtClean="0"/>
              <a:t>화소를</a:t>
            </a:r>
            <a:r>
              <a:rPr lang="ko-KR" altLang="en-US" dirty="0" smtClean="0"/>
              <a:t> 결합해야 의미 있는 패치가 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단어는 약간의 변화를 겪지만 영상 속의 물체는 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방향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명암 등에서 심한 변화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영상은 물체와 물체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물체와 배경 사이에 심한 혼재</a:t>
            </a:r>
            <a:r>
              <a:rPr lang="en-US" altLang="ko-KR" baseline="-25000" dirty="0" smtClean="0"/>
              <a:t>clutter</a:t>
            </a:r>
            <a:r>
              <a:rPr lang="ko-KR" altLang="en-US" dirty="0" smtClean="0"/>
              <a:t>와 가림</a:t>
            </a:r>
            <a:r>
              <a:rPr lang="en-US" altLang="ko-KR" baseline="-25000" dirty="0" smtClean="0"/>
              <a:t>occlusion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err="1" smtClean="0"/>
              <a:t>딥러닝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초기에는 영상에서 설명 문장을 생성하는 소극적 결합</a:t>
            </a: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043608" y="4005064"/>
            <a:ext cx="7201477" cy="2376264"/>
            <a:chOff x="539552" y="3645024"/>
            <a:chExt cx="7201477" cy="2376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3645024"/>
              <a:ext cx="3594475" cy="23762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67263" y="4375956"/>
              <a:ext cx="2873766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2000" dirty="0" smtClean="0"/>
                <a:t>Two soccer players are </a:t>
              </a:r>
            </a:p>
            <a:p>
              <a:r>
                <a:rPr lang="en-US" altLang="ko-KR" sz="2000" dirty="0" smtClean="0"/>
                <a:t>competing for the ball.</a:t>
              </a:r>
              <a:endParaRPr lang="ko-KR" altLang="en-US" sz="2000" dirty="0" smtClean="0"/>
            </a:p>
          </p:txBody>
        </p:sp>
        <p:cxnSp>
          <p:nvCxnSpPr>
            <p:cNvPr id="10" name="직선 화살표 연결선 9"/>
            <p:cNvCxnSpPr>
              <a:stCxn id="6" idx="3"/>
            </p:cNvCxnSpPr>
            <p:nvPr/>
          </p:nvCxnSpPr>
          <p:spPr>
            <a:xfrm>
              <a:off x="4134027" y="4833156"/>
              <a:ext cx="7325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64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생성 모델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언어와 비전의 결합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 모델이 발전하면서 보다 적극적인 결합으로 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역방향의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텍스트에서 영상 생성이 가능한가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ko-KR" altLang="en-US" dirty="0" smtClean="0"/>
              <a:t>비전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언어 생성과 </a:t>
            </a:r>
            <a:r>
              <a:rPr lang="ko-KR" altLang="en-US" dirty="0" smtClean="0"/>
              <a:t>언어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/>
              <a:t>비전 생성은 어느 것이 더 어려울까</a:t>
            </a:r>
            <a:r>
              <a:rPr lang="en-US" altLang="ko-KR" dirty="0" smtClean="0"/>
              <a:t>?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899592" y="1916832"/>
            <a:ext cx="7200800" cy="2376264"/>
            <a:chOff x="1620301" y="2564904"/>
            <a:chExt cx="7200800" cy="2376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626" y="2564904"/>
              <a:ext cx="3594475" cy="237626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620301" y="3295836"/>
              <a:ext cx="2873766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2000" dirty="0" smtClean="0"/>
                <a:t>Two soccer players are </a:t>
              </a:r>
            </a:p>
            <a:p>
              <a:r>
                <a:rPr lang="en-US" altLang="ko-KR" sz="2000" dirty="0" smtClean="0"/>
                <a:t>competing for the ball.</a:t>
              </a:r>
              <a:endParaRPr lang="ko-KR" altLang="en-US" sz="2000" dirty="0" smtClean="0"/>
            </a:p>
          </p:txBody>
        </p:sp>
        <p:cxnSp>
          <p:nvCxnSpPr>
            <p:cNvPr id="10" name="직선 화살표 연결선 9"/>
            <p:cNvCxnSpPr>
              <a:stCxn id="6" idx="3"/>
            </p:cNvCxnSpPr>
            <p:nvPr/>
          </p:nvCxnSpPr>
          <p:spPr>
            <a:xfrm>
              <a:off x="4494067" y="3753036"/>
              <a:ext cx="7325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347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생성 모델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언어와 비전의 결합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언어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sym typeface="Wingdings" panose="05000000000000000000" pitchFamily="2" charset="2"/>
              </a:rPr>
              <a:t>비전 생성을 위한 초기 모델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을 이용한 모델</a:t>
            </a:r>
            <a:r>
              <a:rPr lang="en-US" altLang="ko-KR" dirty="0" smtClean="0"/>
              <a:t>[Mansimov2015]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2016</a:t>
            </a:r>
            <a:r>
              <a:rPr lang="ko-KR" altLang="en-US" dirty="0" smtClean="0"/>
              <a:t>년</a:t>
            </a:r>
            <a:r>
              <a:rPr lang="en-US" altLang="ko-KR" dirty="0" smtClean="0"/>
              <a:t> GAN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모델</a:t>
            </a:r>
            <a:r>
              <a:rPr lang="en-US" altLang="ko-KR" dirty="0" smtClean="0"/>
              <a:t>[Reed2016]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2017</a:t>
            </a:r>
            <a:r>
              <a:rPr lang="ko-KR" altLang="en-US" dirty="0" smtClean="0"/>
              <a:t>년 에너지 기반 모델</a:t>
            </a:r>
            <a:r>
              <a:rPr lang="en-US" altLang="ko-KR" dirty="0" smtClean="0"/>
              <a:t>[Nguyen2017]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ß"/>
            </a:pPr>
            <a:r>
              <a:rPr lang="ko-KR" altLang="en-US" dirty="0" smtClean="0"/>
              <a:t> 설명 문장을 사람이 정교하게 </a:t>
            </a:r>
            <a:r>
              <a:rPr lang="ko-KR" altLang="en-US" dirty="0" err="1" smtClean="0"/>
              <a:t>레이블링한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COCO</a:t>
            </a:r>
            <a:r>
              <a:rPr lang="ko-KR" altLang="en-US" dirty="0" smtClean="0"/>
              <a:t>와 같은 </a:t>
            </a:r>
            <a:r>
              <a:rPr lang="ko-KR" altLang="en-US" dirty="0"/>
              <a:t>데이터셋으로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r>
              <a:rPr lang="ko-KR" altLang="en-US" dirty="0" smtClean="0"/>
              <a:t>최근 모델은 인터넷에서 수집한 대용량 영상</a:t>
            </a:r>
            <a:r>
              <a:rPr lang="en-US" altLang="ko-KR" dirty="0" smtClean="0"/>
              <a:t>-</a:t>
            </a:r>
            <a:r>
              <a:rPr lang="ko-KR" altLang="en-US" dirty="0" smtClean="0"/>
              <a:t>문장 쌍 방식으로 전환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DALL·E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Imagen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Midjourney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Stable Diffusion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….</a:t>
            </a:r>
          </a:p>
          <a:p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5544144" y="1877690"/>
            <a:ext cx="324000" cy="14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029" y="1124744"/>
            <a:ext cx="2048355" cy="15121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102481"/>
            <a:ext cx="2088232" cy="271089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4139952" y="4319744"/>
            <a:ext cx="1800200" cy="140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9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생성 모델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언어와 비전의 결합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이들 모델은 </a:t>
            </a:r>
            <a:r>
              <a:rPr lang="ko-KR" altLang="en-US" dirty="0" err="1" smtClean="0"/>
              <a:t>제로샷</a:t>
            </a:r>
            <a:r>
              <a:rPr lang="en-US" altLang="ko-KR" baseline="-25000" dirty="0" smtClean="0"/>
              <a:t>zero-shot</a:t>
            </a:r>
            <a:r>
              <a:rPr lang="ko-KR" altLang="en-US" dirty="0" smtClean="0"/>
              <a:t> 학습을 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539552" y="6074132"/>
            <a:ext cx="79208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1400" dirty="0" smtClean="0"/>
              <a:t>[Xian2017] Y. Xian et al., “Zero-shot learning-a comprehensive evaluation of the good, the bad, and the ugly,” arXiv:1707.00600v4 (CVPR2017, IEEE TPAMI2018).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356" y="1556792"/>
            <a:ext cx="4567351" cy="34686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85" y="1556792"/>
            <a:ext cx="4229690" cy="27238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8634" y="4221088"/>
            <a:ext cx="1728192" cy="71487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2000" dirty="0" smtClean="0"/>
              <a:t>위키피디아</a:t>
            </a:r>
            <a:r>
              <a:rPr lang="en-US" altLang="ko-KR" sz="3600" dirty="0" smtClean="0"/>
              <a:t> </a:t>
            </a:r>
            <a:endParaRPr lang="ko-KR" altLang="en-US" sz="3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126180" y="5013176"/>
            <a:ext cx="1109701" cy="46145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77500" lnSpcReduction="20000"/>
          </a:bodyPr>
          <a:lstStyle/>
          <a:p>
            <a:r>
              <a:rPr lang="en-US" altLang="ko-KR" sz="2000" dirty="0" smtClean="0"/>
              <a:t>[Xian2017]</a:t>
            </a:r>
            <a:r>
              <a:rPr lang="en-US" altLang="ko-KR" sz="3600" dirty="0" smtClean="0"/>
              <a:t> </a:t>
            </a:r>
            <a:endParaRPr lang="ko-KR" alt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4222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생성 모델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언어와 비전의 결합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DALL·E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제로샷인가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514636"/>
            <a:ext cx="5400600" cy="18427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357409"/>
            <a:ext cx="7187538" cy="25771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10866" y="1748499"/>
            <a:ext cx="1656184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DALL·E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15335" y="3989934"/>
            <a:ext cx="1656184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dirty="0" smtClean="0">
                <a:solidFill>
                  <a:srgbClr val="0000FF"/>
                </a:solidFill>
              </a:rPr>
              <a:t>DALL·E2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3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멀티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모달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생성 모델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언어와 비전의 결합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언어</a:t>
            </a:r>
            <a:r>
              <a:rPr lang="en-US" altLang="ko-KR" dirty="0" smtClean="0"/>
              <a:t>-</a:t>
            </a:r>
            <a:r>
              <a:rPr lang="ko-KR" altLang="en-US" dirty="0" smtClean="0"/>
              <a:t>비전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 모델에서 </a:t>
            </a:r>
            <a:r>
              <a:rPr lang="ko-KR" altLang="en-US" dirty="0" err="1" smtClean="0"/>
              <a:t>제로샷은</a:t>
            </a:r>
            <a:r>
              <a:rPr lang="ko-KR" altLang="en-US" dirty="0" smtClean="0"/>
              <a:t> 대세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다양한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-</a:t>
            </a:r>
            <a:r>
              <a:rPr lang="ko-KR" altLang="en-US" dirty="0" smtClean="0"/>
              <a:t>비전 생성 모델 등장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DALL·E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DALL·E2</a:t>
            </a:r>
          </a:p>
          <a:p>
            <a:pPr lvl="1"/>
            <a:r>
              <a:rPr lang="en-US" altLang="ko-KR" dirty="0" err="1" smtClean="0"/>
              <a:t>Imagen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Imagen</a:t>
            </a:r>
            <a:r>
              <a:rPr lang="en-US" altLang="ko-KR" dirty="0" smtClean="0"/>
              <a:t>-video</a:t>
            </a:r>
          </a:p>
          <a:p>
            <a:pPr lvl="1"/>
            <a:r>
              <a:rPr lang="en-US" altLang="ko-KR" dirty="0" err="1" smtClean="0"/>
              <a:t>Midjourney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Stable Diffusion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37" y="1484784"/>
            <a:ext cx="7403715" cy="27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>
              <a:xfrm>
                <a:off x="250825" y="1031530"/>
                <a:ext cx="4033143" cy="5472608"/>
              </a:xfrm>
            </p:spPr>
            <p:txBody>
              <a:bodyPr/>
              <a:lstStyle/>
              <a:p>
                <a:r>
                  <a:rPr lang="ko-KR" altLang="en-US" dirty="0" smtClean="0"/>
                  <a:t>훈련 집합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,⋯,</m:t>
                        </m:r>
                        <m:d>
                          <m:d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ko-KR" altLang="ko-KR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256*256*3 </a:t>
                </a:r>
                <a:r>
                  <a:rPr lang="ko-KR" altLang="en-US" dirty="0" smtClean="0"/>
                  <a:t>영상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‘Orange and white tabby cat sitting on fallen leaves’</a:t>
                </a:r>
                <a:r>
                  <a:rPr lang="ko-KR" altLang="en-US" dirty="0" smtClean="0"/>
                  <a:t>와 같은 텍스트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DALL·E</a:t>
                </a:r>
                <a:r>
                  <a:rPr lang="ko-KR" altLang="ko-KR" dirty="0"/>
                  <a:t>는 </a:t>
                </a:r>
                <a:r>
                  <a:rPr lang="ko-KR" altLang="ko-KR" dirty="0" smtClean="0"/>
                  <a:t>인터넷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위키피디아 등</a:t>
                </a:r>
                <a:r>
                  <a:rPr lang="en-US" altLang="ko-KR" dirty="0" smtClean="0"/>
                  <a:t>)</a:t>
                </a:r>
                <a:r>
                  <a:rPr lang="ko-KR" altLang="ko-KR" dirty="0" smtClean="0"/>
                  <a:t>에서 자동 </a:t>
                </a:r>
                <a:r>
                  <a:rPr lang="ko-KR" altLang="ko-KR" dirty="0"/>
                  <a:t>수집한 </a:t>
                </a:r>
                <a:r>
                  <a:rPr lang="en-US" altLang="ko-KR" dirty="0"/>
                  <a:t>2</a:t>
                </a:r>
                <a:r>
                  <a:rPr lang="ko-KR" altLang="ko-KR" dirty="0"/>
                  <a:t>억</a:t>
                </a:r>
                <a:r>
                  <a:rPr lang="en-US" altLang="ko-KR" dirty="0"/>
                  <a:t>5</a:t>
                </a:r>
                <a:r>
                  <a:rPr lang="ko-KR" altLang="ko-KR" dirty="0"/>
                  <a:t>천만 장의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쌍으로 </a:t>
                </a:r>
                <a:r>
                  <a:rPr lang="en-US" altLang="ko-KR" dirty="0"/>
                  <a:t>120</a:t>
                </a:r>
                <a:r>
                  <a:rPr lang="ko-KR" altLang="ko-KR" dirty="0" smtClean="0"/>
                  <a:t>억</a:t>
                </a:r>
                <a:r>
                  <a:rPr lang="en-US" altLang="ko-KR" dirty="0" smtClean="0"/>
                  <a:t> </a:t>
                </a:r>
                <a:r>
                  <a:rPr lang="ko-KR" altLang="ko-KR" dirty="0" smtClean="0"/>
                  <a:t>개 </a:t>
                </a:r>
                <a:r>
                  <a:rPr lang="ko-KR" altLang="ko-KR" dirty="0"/>
                  <a:t>가중치를 가진 방대한 트랜스포머 모델을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031530"/>
                <a:ext cx="4033143" cy="5472608"/>
              </a:xfrm>
              <a:blipFill rotWithShape="1"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203" y="908720"/>
            <a:ext cx="4629710" cy="57023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69430" y="5741802"/>
            <a:ext cx="18002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13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세 가지 학습 모델이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협동</a:t>
                </a:r>
                <a:endParaRPr lang="en-US" altLang="ko-KR" dirty="0" smtClean="0"/>
              </a:p>
              <a:p>
                <a:pPr marL="266700" lvl="1" indent="0">
                  <a:buNone/>
                </a:pPr>
                <a:r>
                  <a:rPr lang="ko-KR" altLang="en-US" dirty="0" smtClean="0"/>
                  <a:t>① 이산 변이 </a:t>
                </a:r>
                <a:r>
                  <a:rPr lang="ko-KR" altLang="en-US" dirty="0" err="1" smtClean="0"/>
                  <a:t>오토인코더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dVAE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 smtClean="0"/>
                  <a:t>인코더는 </a:t>
                </a:r>
                <a:r>
                  <a:rPr lang="en-US" altLang="ko-KR" dirty="0" smtClean="0"/>
                  <a:t>256*256 </a:t>
                </a:r>
                <a:r>
                  <a:rPr lang="ko-KR" altLang="en-US" dirty="0" smtClean="0"/>
                  <a:t>영상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32*32=1024</a:t>
                </a:r>
                <a:r>
                  <a:rPr lang="ko-KR" altLang="en-US" dirty="0" smtClean="0"/>
                  <a:t>개의 토큰으로 변환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토큰이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차</m:t>
                    </m:r>
                  </m:oMath>
                </a14:m>
                <a:r>
                  <a:rPr lang="ko-KR" altLang="en-US" dirty="0" smtClean="0"/>
                  <a:t>원 벡터라면 잠복 공간의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/>
                  <a:t>는 </a:t>
                </a:r>
                <a:r>
                  <a:rPr lang="en-US" altLang="ko-KR" dirty="0" smtClean="0"/>
                  <a:t>1024*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차원 구조 </a:t>
                </a:r>
                <a:r>
                  <a:rPr lang="ko-KR" altLang="en-US" dirty="0" err="1" smtClean="0"/>
                  <a:t>텐서</a:t>
                </a:r>
                <a:endParaRPr lang="en-US" altLang="ko-KR" dirty="0" smtClean="0"/>
              </a:p>
              <a:p>
                <a:pPr lvl="2"/>
                <a:r>
                  <a:rPr lang="ko-KR" altLang="en-US" dirty="0" err="1" smtClean="0"/>
                  <a:t>디코더는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/>
                  <a:t>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로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복원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23528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96952"/>
            <a:ext cx="7344816" cy="36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66700" lvl="1" indent="0">
                  <a:buNone/>
                </a:pPr>
                <a:r>
                  <a:rPr lang="ko-KR" altLang="en-US" dirty="0" smtClean="0"/>
                  <a:t>② </a:t>
                </a:r>
                <a:r>
                  <a:rPr lang="en-US" altLang="ko-KR" dirty="0" smtClean="0"/>
                  <a:t>BPE(Byte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Pair Encoding)</a:t>
                </a:r>
              </a:p>
              <a:p>
                <a:pPr lvl="2"/>
                <a:r>
                  <a:rPr lang="ko-KR" altLang="en-US" dirty="0" smtClean="0"/>
                  <a:t>텍스트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 smtClean="0"/>
                  <a:t>를 </a:t>
                </a:r>
                <a:r>
                  <a:rPr lang="en-US" altLang="ko-KR" dirty="0" smtClean="0"/>
                  <a:t>256</a:t>
                </a:r>
                <a:r>
                  <a:rPr lang="ko-KR" altLang="en-US" dirty="0" smtClean="0"/>
                  <a:t>개의 토큰으로 변환</a:t>
                </a:r>
                <a:endParaRPr lang="en-US" altLang="ko-KR" dirty="0" smtClean="0"/>
              </a:p>
              <a:p>
                <a:pPr lvl="2"/>
                <a:r>
                  <a:rPr lang="ko-KR" altLang="en-US" dirty="0"/>
                  <a:t>토큰이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차</m:t>
                    </m:r>
                  </m:oMath>
                </a14:m>
                <a:r>
                  <a:rPr lang="ko-KR" altLang="en-US" dirty="0"/>
                  <a:t>원 벡터라면 </a:t>
                </a:r>
                <a:r>
                  <a:rPr lang="en-US" altLang="ko-KR" dirty="0" smtClean="0"/>
                  <a:t>BPE</a:t>
                </a:r>
                <a:r>
                  <a:rPr lang="ko-KR" altLang="en-US" dirty="0" smtClean="0"/>
                  <a:t>의 출력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ko-KR" altLang="en-US" dirty="0" err="1" smtClean="0"/>
                  <a:t>는</a:t>
                </a:r>
                <a:r>
                  <a:rPr lang="en-US" altLang="ko-KR" dirty="0" smtClean="0"/>
                  <a:t> 256*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</a:t>
                </a:r>
                <a:r>
                  <a:rPr lang="ko-KR" altLang="en-US" dirty="0" smtClean="0"/>
                  <a:t>구조 </a:t>
                </a:r>
                <a:r>
                  <a:rPr lang="ko-KR" altLang="en-US" dirty="0" err="1" smtClean="0"/>
                  <a:t>텐서</a:t>
                </a:r>
                <a:endParaRPr lang="en-US" altLang="ko-KR" dirty="0" smtClean="0"/>
              </a:p>
              <a:p>
                <a:pPr marL="266700" lvl="1" indent="0">
                  <a:buNone/>
                </a:pPr>
                <a:r>
                  <a:rPr lang="ko-KR" altLang="ko-KR" dirty="0" smtClean="0"/>
                  <a:t>③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트랜스포머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문장 토큰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영상 토큰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/>
                  <a:t>를 이어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붙여 트랜스포머에 입력하면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영상 </a:t>
                </a:r>
                <a:r>
                  <a:rPr lang="ko-KR" altLang="en-US" dirty="0"/>
                  <a:t>토큰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/>
                  <a:t>를 출력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트랜스포머는 자기 회귀</a:t>
                </a:r>
                <a:r>
                  <a:rPr lang="en-US" altLang="ko-KR" baseline="-25000" dirty="0" smtClean="0"/>
                  <a:t>autoregressive</a:t>
                </a:r>
                <a:r>
                  <a:rPr lang="ko-KR" altLang="en-US" dirty="0" smtClean="0"/>
                  <a:t> 방식으로 학습하고 추론함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smtClean="0"/>
                  <a:t>학습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모델의 가중치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매개변수</a:t>
                </a:r>
                <a:r>
                  <a:rPr lang="en-US" altLang="ko-KR" dirty="0" smtClean="0"/>
                  <a:t>)</a:t>
                </a:r>
              </a:p>
              <a:p>
                <a:pPr lvl="1"/>
                <a:r>
                  <a:rPr lang="en-US" altLang="ko-KR" dirty="0" smtClean="0"/>
                  <a:t>BPE</a:t>
                </a:r>
                <a:r>
                  <a:rPr lang="ko-KR" altLang="en-US" dirty="0" smtClean="0"/>
                  <a:t>는 미리 학습해 놓음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이산 변이 오토인코더의 인코더와 </a:t>
                </a:r>
                <a:r>
                  <a:rPr lang="ko-KR" altLang="en-US" dirty="0" err="1" smtClean="0"/>
                  <a:t>디코더는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트랜스포머는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r>
                  <a:rPr lang="en-US" altLang="ko-KR" dirty="0"/>
                  <a:t>DALL·E</a:t>
                </a:r>
                <a:r>
                  <a:rPr lang="ko-KR" altLang="en-US" dirty="0"/>
                  <a:t>의 학습 전략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세 모델을 적절히 독립적이면서 적절히 결합하여 학습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36637" y="908720"/>
                <a:ext cx="8627851" cy="5688632"/>
              </a:xfrm>
              <a:blipFill>
                <a:blip r:embed="rId2"/>
                <a:stretch>
                  <a:fillRect l="-636" t="-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BPE </a:t>
                </a:r>
                <a:r>
                  <a:rPr lang="ko-KR" altLang="en-US" dirty="0" smtClean="0"/>
                  <a:t>학습</a:t>
                </a:r>
                <a:endParaRPr lang="en-US" altLang="ko-KR" dirty="0" smtClean="0"/>
              </a:p>
              <a:p>
                <a:pPr lvl="1"/>
                <a:r>
                  <a:rPr lang="en-US" altLang="ko-KR" dirty="0"/>
                  <a:t>DALL·E</a:t>
                </a:r>
                <a:r>
                  <a:rPr lang="ko-KR" altLang="ko-KR" dirty="0" smtClean="0"/>
                  <a:t>는</a:t>
                </a:r>
                <a:r>
                  <a:rPr lang="en-US" altLang="ko-KR" dirty="0" smtClean="0"/>
                  <a:t> BPE</a:t>
                </a:r>
                <a:r>
                  <a:rPr lang="ko-KR" altLang="en-US" dirty="0" smtClean="0"/>
                  <a:t>를 독립적으로 학습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자연어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처리에서 </a:t>
                </a:r>
                <a:r>
                  <a:rPr lang="en-US" altLang="ko-KR" dirty="0" smtClean="0"/>
                  <a:t>OOV(out of vocabulary) </a:t>
                </a:r>
                <a:r>
                  <a:rPr lang="ko-KR" altLang="en-US" dirty="0" smtClean="0"/>
                  <a:t>문제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아무리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많은 단어를 포함시켜도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신조어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고유명사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희소 단어 등이 발생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단어를 더 작은 단위로 쪼개서 처리하는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서브워드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분리 방법으로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해결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smtClean="0">
                    <a:sym typeface="Wingdings" panose="05000000000000000000" pitchFamily="2" charset="2"/>
                  </a:rPr>
                  <a:t>BPE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는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서브워드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분리 방법 중 하나임</a:t>
                </a:r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 smtClean="0"/>
                  <a:t>알파벳에서 시작하여 점점 큰 단위로 조합하는 전략</a:t>
                </a:r>
                <a:endParaRPr lang="en-US" altLang="ko-KR" dirty="0" smtClean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 smtClean="0"/>
                  <a:t>BPE</a:t>
                </a:r>
                <a:r>
                  <a:rPr lang="ko-KR" altLang="en-US" dirty="0" smtClean="0"/>
                  <a:t>의 유래는 데이터 압축</a:t>
                </a:r>
                <a:r>
                  <a:rPr lang="en-US" altLang="ko-KR" dirty="0" smtClean="0"/>
                  <a:t>[Gage1994]</a:t>
                </a: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en-US" altLang="ko-KR" b="1" dirty="0" smtClean="0"/>
                  <a:t>ABAB</a:t>
                </a:r>
                <a:r>
                  <a:rPr lang="en-US" altLang="ko-KR" dirty="0" smtClean="0"/>
                  <a:t>C</a:t>
                </a:r>
                <a:r>
                  <a:rPr lang="en-US" altLang="ko-KR" b="1" dirty="0" smtClean="0"/>
                  <a:t>AB</a:t>
                </a:r>
                <a:r>
                  <a:rPr lang="en-US" altLang="ko-KR" dirty="0" smtClean="0"/>
                  <a:t>CD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X</a:t>
                </a:r>
                <a:r>
                  <a:rPr lang="en-US" altLang="ko-KR" b="1" dirty="0" smtClean="0">
                    <a:sym typeface="Wingdings" panose="05000000000000000000" pitchFamily="2" charset="2"/>
                  </a:rPr>
                  <a:t>XCXC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D  XYYD</a:t>
                </a:r>
              </a:p>
              <a:p>
                <a:pPr lvl="3">
                  <a:lnSpc>
                    <a:spcPct val="150000"/>
                  </a:lnSpc>
                </a:pP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r>
                  <a:rPr lang="en-US" altLang="ko-KR" dirty="0" smtClean="0">
                    <a:sym typeface="Wingdings" panose="05000000000000000000" pitchFamily="2" charset="2"/>
                  </a:rPr>
                  <a:t>BPE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학습으로 얻은 단어를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GPT-3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으로 단어 </a:t>
                </a:r>
                <a:r>
                  <a:rPr lang="ko-KR" altLang="en-US" dirty="0" err="1" smtClean="0">
                    <a:sym typeface="Wingdings" panose="05000000000000000000" pitchFamily="2" charset="2"/>
                  </a:rPr>
                  <a:t>임베딩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:r>
                  <a:rPr lang="ko-KR" altLang="en-US" dirty="0" smtClean="0"/>
                  <a:t>텍스트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 smtClean="0"/>
                  <a:t> 256</a:t>
                </a:r>
                <a:r>
                  <a:rPr lang="en-US" altLang="ko-KR" dirty="0"/>
                  <a:t>*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구조의 </a:t>
                </a:r>
                <a:r>
                  <a:rPr lang="ko-KR" altLang="en-US" dirty="0" err="1" smtClean="0"/>
                  <a:t>텐서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ko-KR" altLang="en-US" dirty="0" smtClean="0"/>
                  <a:t>로 변환됨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251520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27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 모델이란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예시 </a:t>
                </a:r>
                <a:r>
                  <a:rPr lang="en-US" altLang="ko-KR" dirty="0" smtClean="0"/>
                  <a:t>13-1] </a:t>
                </a:r>
                <a:r>
                  <a:rPr lang="ko-KR" altLang="en-US" dirty="0" smtClean="0"/>
                  <a:t>데이터에 기반한 생성 모델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찌그러진 주사위를 </a:t>
                </a:r>
                <a:r>
                  <a:rPr lang="en-US" altLang="ko-KR" dirty="0" smtClean="0"/>
                  <a:t>10</a:t>
                </a:r>
                <a:r>
                  <a:rPr lang="ko-KR" altLang="en-US" dirty="0" smtClean="0"/>
                  <a:t>번 던져 </a:t>
                </a:r>
                <a:r>
                  <a:rPr lang="ko-KR" altLang="en-US" dirty="0" err="1" smtClean="0"/>
                  <a:t>데이터셋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5,3,5,5,2,4,1,6,3,1</m:t>
                        </m:r>
                      </m:e>
                    </m:d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수집</a:t>
                </a:r>
                <a:endParaRPr lang="en-US" altLang="ko-KR" dirty="0" smtClean="0"/>
              </a:p>
              <a:p>
                <a:pPr marL="266700" lvl="1" indent="0">
                  <a:buNone/>
                </a:pPr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 marL="104775" lvl="1"/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72716"/>
                <a:ext cx="8784976" cy="5688632"/>
              </a:xfrm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4096" y="3573016"/>
            <a:ext cx="6912768" cy="30603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random</a:t>
            </a:r>
          </a:p>
          <a:p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as np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X=[5,3,5,5,2,4,1,6,3,1]  # </a:t>
            </a:r>
            <a:r>
              <a:rPr lang="ko-KR" alt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데이터셋</a:t>
            </a:r>
            <a:endParaRPr lang="ko-KR" alt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ko-KR" alt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eyes=[1,2,3,4,5,6]  # </a:t>
            </a:r>
            <a:r>
              <a:rPr lang="ko-KR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주사위 눈</a:t>
            </a:r>
          </a:p>
          <a:p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p=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([6])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learn_generator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): # </a:t>
            </a:r>
            <a:r>
              <a:rPr lang="ko-KR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생성 모델 학습</a:t>
            </a:r>
          </a:p>
          <a:p>
            <a:r>
              <a:rPr lang="ko-KR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(X)): </a:t>
            </a:r>
          </a:p>
          <a:p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p[X[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]-1]+=1</a:t>
            </a:r>
          </a:p>
          <a:p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p=p/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generate(): # </a:t>
            </a:r>
            <a:r>
              <a:rPr lang="ko-KR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생성</a:t>
            </a:r>
          </a:p>
          <a:p>
            <a:r>
              <a:rPr lang="ko-KR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return(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random.choices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eyes,p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learn_generator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X,p</a:t>
            </a:r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ko-K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print(generate(),generate(),generate(),generate()) # </a:t>
            </a:r>
            <a:r>
              <a:rPr lang="ko-KR" alt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네 번 생성</a:t>
            </a:r>
            <a:endParaRPr lang="ko-KR" alt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915816" y="2348880"/>
            <a:ext cx="432000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15514"/>
            <a:ext cx="1643884" cy="15414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8464" y="4887162"/>
            <a:ext cx="128000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err="1" smtClean="0">
                <a:solidFill>
                  <a:srgbClr val="0000FF"/>
                </a:solidFill>
              </a:rPr>
              <a:t>파이썬</a:t>
            </a:r>
            <a:r>
              <a:rPr lang="ko-KR" altLang="en-US" sz="1600" dirty="0" smtClean="0">
                <a:solidFill>
                  <a:srgbClr val="0000FF"/>
                </a:solidFill>
              </a:rPr>
              <a:t> 코딩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4269" y="2132856"/>
            <a:ext cx="327395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</a:rPr>
              <a:t>데이터셋으로부터 확률 분포 추정</a:t>
            </a:r>
          </a:p>
        </p:txBody>
      </p:sp>
    </p:spTree>
    <p:extLst>
      <p:ext uri="{BB962C8B-B14F-4D97-AF65-F5344CB8AC3E}">
        <p14:creationId xmlns:p14="http://schemas.microsoft.com/office/powerpoint/2010/main" val="10609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/>
              <a:t>BPE </a:t>
            </a:r>
            <a:r>
              <a:rPr lang="ko-KR" altLang="en-US" dirty="0" smtClean="0"/>
              <a:t>학습의 예시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데이터셋에서</a:t>
            </a:r>
            <a:r>
              <a:rPr lang="ko-KR" altLang="en-US" dirty="0" smtClean="0"/>
              <a:t> 단어 수집하여 사전 구축하고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단어에서 알파벳 수집하면 어휘</a:t>
            </a:r>
            <a:r>
              <a:rPr lang="en-US" altLang="ko-KR" dirty="0" smtClean="0"/>
              <a:t>1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첫번째 반복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어휘</a:t>
            </a:r>
            <a:r>
              <a:rPr lang="en-US" altLang="ko-KR" dirty="0" smtClean="0">
                <a:sym typeface="Wingdings" panose="05000000000000000000" pitchFamily="2" charset="2"/>
              </a:rPr>
              <a:t>1</a:t>
            </a:r>
            <a:r>
              <a:rPr lang="ko-KR" altLang="en-US" dirty="0" smtClean="0">
                <a:sym typeface="Wingdings" panose="05000000000000000000" pitchFamily="2" charset="2"/>
              </a:rPr>
              <a:t>의 단어를 조합하여 새로운 단어 만들기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빈도가 가장 높은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en-US" altLang="ko-KR" dirty="0" err="1" smtClean="0">
                <a:sym typeface="Wingdings" panose="05000000000000000000" pitchFamily="2" charset="2"/>
              </a:rPr>
              <a:t>es</a:t>
            </a:r>
            <a:r>
              <a:rPr lang="en-US" altLang="ko-KR" dirty="0" smtClean="0"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sym typeface="Wingdings" panose="05000000000000000000" pitchFamily="2" charset="2"/>
              </a:rPr>
              <a:t>취함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두번째 반복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est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취함 </a:t>
            </a:r>
            <a:r>
              <a:rPr lang="en-US" altLang="ko-KR" dirty="0" smtClean="0"/>
              <a:t>… …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BPE </a:t>
            </a:r>
            <a:r>
              <a:rPr lang="ko-KR" altLang="en-US" dirty="0" smtClean="0"/>
              <a:t>추론 예시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사전에 없는 </a:t>
            </a:r>
            <a:r>
              <a:rPr lang="en-US" altLang="ko-KR" dirty="0" smtClean="0"/>
              <a:t>‘lowest’</a:t>
            </a:r>
            <a:r>
              <a:rPr lang="ko-KR" altLang="en-US" dirty="0" smtClean="0"/>
              <a:t> 입력되면</a:t>
            </a:r>
            <a:r>
              <a:rPr lang="en-US" altLang="ko-KR" dirty="0" smtClean="0"/>
              <a:t>, BPE </a:t>
            </a:r>
            <a:r>
              <a:rPr lang="ko-KR" altLang="en-US" dirty="0" smtClean="0"/>
              <a:t>사용 않는 경우 </a:t>
            </a:r>
            <a:r>
              <a:rPr lang="en-US" altLang="ko-KR" dirty="0" smtClean="0"/>
              <a:t>unknown-token</a:t>
            </a:r>
            <a:r>
              <a:rPr lang="ko-KR" altLang="en-US" dirty="0" smtClean="0"/>
              <a:t>이 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BPE </a:t>
            </a:r>
            <a:r>
              <a:rPr lang="ko-KR" altLang="en-US" dirty="0" smtClean="0"/>
              <a:t>사용하는 경우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l,o,w,e,s,t</a:t>
            </a:r>
            <a:r>
              <a:rPr lang="ko-KR" altLang="en-US" dirty="0" smtClean="0"/>
              <a:t>로 분할한 다음 조합 과정을 거쳐 </a:t>
            </a:r>
            <a:r>
              <a:rPr lang="en-US" altLang="ko-KR" dirty="0" smtClean="0"/>
              <a:t>low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est</a:t>
            </a:r>
            <a:r>
              <a:rPr lang="ko-KR" altLang="en-US" dirty="0" smtClean="0"/>
              <a:t>로 변환되고 단어 </a:t>
            </a:r>
            <a:r>
              <a:rPr lang="ko-KR" altLang="en-US" dirty="0" err="1"/>
              <a:t>임베딩을</a:t>
            </a:r>
            <a:r>
              <a:rPr lang="ko-KR" altLang="en-US" dirty="0"/>
              <a:t> 통해 의미 있는 </a:t>
            </a:r>
            <a:r>
              <a:rPr lang="ko-KR" altLang="en-US" dirty="0" err="1"/>
              <a:t>임베딩</a:t>
            </a:r>
            <a:r>
              <a:rPr lang="ko-KR" altLang="en-US" dirty="0"/>
              <a:t> 벡터로 변환되어 신경망에 입력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44824"/>
            <a:ext cx="4248472" cy="5887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900" y="3645024"/>
            <a:ext cx="6537311" cy="11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err="1" smtClean="0"/>
                  <a:t>dVAE</a:t>
                </a:r>
                <a:r>
                  <a:rPr lang="ko-KR" altLang="en-US" dirty="0" smtClean="0"/>
                  <a:t>의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E</a:t>
                </a:r>
                <a:r>
                  <a:rPr lang="ko-KR" altLang="en-US" dirty="0" smtClean="0"/>
                  <a:t>와 </a:t>
                </a:r>
                <a:r>
                  <a:rPr lang="en-US" altLang="ko-KR" dirty="0" smtClean="0"/>
                  <a:t>D</a:t>
                </a:r>
                <a:r>
                  <a:rPr lang="ko-KR" altLang="en-US" dirty="0" smtClean="0"/>
                  <a:t>로 표시된 초록 박스는 이산 변이 오토인코더의 인코더와 </a:t>
                </a:r>
                <a:r>
                  <a:rPr lang="ko-KR" altLang="en-US" dirty="0" err="1" smtClean="0"/>
                  <a:t>디코더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두 단계로 학습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첫번째 단계는 영상 </a:t>
                </a:r>
                <a:r>
                  <a:rPr lang="ko-KR" altLang="en-US" dirty="0" err="1" smtClean="0"/>
                  <a:t>데이터셋만</a:t>
                </a:r>
                <a:r>
                  <a:rPr lang="ko-KR" altLang="en-US" dirty="0" smtClean="0"/>
                  <a:t> 가지고 학습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즉</a:t>
                </a:r>
                <a:r>
                  <a:rPr lang="ko-KR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R" altLang="ko-KR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,⋯,</m:t>
                        </m:r>
                        <m:sSup>
                          <m:sSupPr>
                            <m:ctrlPr>
                              <a:rPr lang="ko-KR" altLang="ko-KR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b="1" i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dirty="0" smtClean="0"/>
                  <a:t>을</a:t>
                </a:r>
                <a:r>
                  <a:rPr lang="ko-KR" altLang="ko-KR" dirty="0" smtClean="0"/>
                  <a:t> </a:t>
                </a:r>
                <a:r>
                  <a:rPr lang="ko-KR" altLang="ko-KR" dirty="0"/>
                  <a:t>가지고 인코더 </a:t>
                </a:r>
                <a:r>
                  <a:rPr lang="en-US" altLang="ko-KR" dirty="0"/>
                  <a:t>E</a:t>
                </a:r>
                <a:r>
                  <a:rPr lang="ko-KR" altLang="ko-KR" dirty="0"/>
                  <a:t>의 가중치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ko-KR" dirty="0"/>
                  <a:t>와 </a:t>
                </a:r>
                <a:r>
                  <a:rPr lang="ko-KR" altLang="ko-KR" dirty="0" err="1"/>
                  <a:t>디코더</a:t>
                </a:r>
                <a:r>
                  <a:rPr lang="ko-KR" altLang="ko-KR" dirty="0"/>
                  <a:t> </a:t>
                </a:r>
                <a:r>
                  <a:rPr lang="en-US" altLang="ko-KR" dirty="0"/>
                  <a:t>D</a:t>
                </a:r>
                <a:r>
                  <a:rPr lang="ko-KR" altLang="ko-KR" dirty="0"/>
                  <a:t>의 가중치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ko-KR" dirty="0"/>
                  <a:t>를 </a:t>
                </a:r>
                <a:r>
                  <a:rPr lang="ko-KR" altLang="ko-KR" dirty="0" smtClean="0"/>
                  <a:t>알아</a:t>
                </a:r>
                <a:r>
                  <a:rPr lang="ko-KR" altLang="en-US" dirty="0" smtClean="0"/>
                  <a:t>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36637" y="908720"/>
                <a:ext cx="8627851" cy="5688632"/>
              </a:xfrm>
              <a:blipFill>
                <a:blip r:embed="rId2"/>
                <a:stretch>
                  <a:fillRect l="-636" r="-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7" y="3645024"/>
            <a:ext cx="8375570" cy="28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8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트랜스포머의 학습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두번째 단계는 오토인코더의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ko-KR" altLang="ko-KR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ko-KR" dirty="0"/>
                  <a:t>를 </a:t>
                </a:r>
                <a:r>
                  <a:rPr lang="ko-KR" altLang="en-US" dirty="0" smtClean="0"/>
                  <a:t>고정한 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트랜스포머의 가중치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ko-KR" altLang="ko-KR" dirty="0"/>
                  <a:t> </a:t>
                </a:r>
                <a:r>
                  <a:rPr lang="ko-KR" altLang="ko-KR" dirty="0" smtClean="0"/>
                  <a:t>학습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r>
                  <a:rPr lang="ko-KR" altLang="en-US" dirty="0" smtClean="0"/>
                  <a:t>트랜스포머의 구조와 동작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11-12]</a:t>
                </a:r>
                <a:r>
                  <a:rPr lang="ko-KR" altLang="en-US" dirty="0" smtClean="0"/>
                  <a:t>의 트랜스포머에서 </a:t>
                </a:r>
                <a:r>
                  <a:rPr lang="ko-KR" altLang="en-US" dirty="0" err="1" smtClean="0"/>
                  <a:t>디코더만</a:t>
                </a:r>
                <a:r>
                  <a:rPr lang="ko-KR" altLang="en-US" dirty="0" smtClean="0"/>
                  <a:t> 사용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 smtClean="0"/>
                  <a:t>=62</a:t>
                </a:r>
                <a:r>
                  <a:rPr lang="ko-KR" altLang="en-US" dirty="0" smtClean="0"/>
                  <a:t>개의 헤드가 있는 </a:t>
                </a:r>
                <a:r>
                  <a:rPr lang="ko-KR" altLang="en-US" dirty="0" err="1" smtClean="0"/>
                  <a:t>디코더</a:t>
                </a:r>
                <a:r>
                  <a:rPr lang="ko-KR" altLang="en-US" dirty="0" smtClean="0"/>
                  <a:t> 블록을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 smtClean="0"/>
                  <a:t>=64</a:t>
                </a:r>
                <a:r>
                  <a:rPr lang="ko-KR" altLang="en-US" dirty="0" smtClean="0"/>
                  <a:t>개 쌓은 구조</a:t>
                </a:r>
                <a:r>
                  <a:rPr lang="en-US" altLang="ko-KR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입력은 </a:t>
                </a:r>
                <a:r>
                  <a:rPr lang="en-US" altLang="ko-KR" dirty="0" smtClean="0"/>
                  <a:t>256</a:t>
                </a:r>
                <a:r>
                  <a:rPr lang="ko-KR" altLang="en-US" dirty="0" smtClean="0"/>
                  <a:t>개 토큰으로 구성된 문장 </a:t>
                </a:r>
                <a:r>
                  <a:rPr lang="ko-KR" altLang="en-US" dirty="0" err="1" smtClean="0"/>
                  <a:t>텐서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ko-KR" altLang="en-US" dirty="0" smtClean="0"/>
                  <a:t>와</a:t>
                </a:r>
                <a:r>
                  <a:rPr lang="en-US" altLang="ko-KR" dirty="0" smtClean="0"/>
                  <a:t> 1024(=32*32)</a:t>
                </a:r>
                <a:r>
                  <a:rPr lang="ko-KR" altLang="en-US" dirty="0" smtClean="0"/>
                  <a:t>개 토큰으로 구성된 영상 </a:t>
                </a:r>
                <a:r>
                  <a:rPr lang="ko-KR" altLang="en-US" dirty="0" err="1" smtClean="0"/>
                  <a:t>텐서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결합한 </a:t>
                </a:r>
                <a:r>
                  <a:rPr lang="ko-KR" altLang="en-US" dirty="0" err="1" smtClean="0"/>
                  <a:t>텐서</a:t>
                </a:r>
                <a:r>
                  <a:rPr lang="en-US" altLang="ko-KR" dirty="0" smtClean="0"/>
                  <a:t>. </a:t>
                </a:r>
                <a:r>
                  <a:rPr lang="ko-KR" altLang="en-US" dirty="0" smtClean="0"/>
                  <a:t>토큰 벡터의 차원이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라</m:t>
                    </m:r>
                  </m:oMath>
                </a14:m>
                <a:r>
                  <a:rPr lang="ko-KR" altLang="en-US" dirty="0" smtClean="0"/>
                  <a:t>면 </a:t>
                </a:r>
                <a:r>
                  <a:rPr lang="en-US" altLang="ko-KR" dirty="0" smtClean="0"/>
                  <a:t>1280*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크기의 </a:t>
                </a:r>
                <a:r>
                  <a:rPr lang="ko-KR" altLang="en-US" dirty="0" err="1" smtClean="0"/>
                  <a:t>텐서</a:t>
                </a:r>
                <a:r>
                  <a:rPr lang="ko-KR" altLang="en-US" dirty="0" smtClean="0"/>
                  <a:t> 입력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자기 회귀</a:t>
                </a:r>
                <a:r>
                  <a:rPr lang="en-US" altLang="ko-KR" baseline="-25000" dirty="0" smtClean="0"/>
                  <a:t>autoregressive</a:t>
                </a:r>
                <a:r>
                  <a:rPr lang="ko-KR" altLang="en-US" dirty="0" smtClean="0"/>
                  <a:t> 로 동작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5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트랜스포머의 자기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회귀 방식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첫 번째 순간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문장 토큰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영상 시작을 알리는 </a:t>
                </a:r>
                <a:r>
                  <a:rPr lang="en-US" altLang="ko-KR" dirty="0" smtClean="0"/>
                  <a:t>&lt;S&gt;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입력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영상 토큰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&lt;1&gt;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출력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두 </a:t>
                </a:r>
                <a:r>
                  <a:rPr lang="ko-KR" altLang="en-US" dirty="0"/>
                  <a:t>번째 순간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문장 토큰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smtClean="0"/>
                  <a:t>&lt;</a:t>
                </a:r>
                <a:r>
                  <a:rPr lang="en-US" altLang="ko-KR" dirty="0"/>
                  <a:t>S</a:t>
                </a:r>
                <a:r>
                  <a:rPr lang="en-US" altLang="ko-KR" dirty="0" smtClean="0"/>
                  <a:t>&gt;&lt;1&gt;</a:t>
                </a:r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입력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영상 토큰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&lt;2&gt; </a:t>
                </a:r>
                <a:r>
                  <a:rPr lang="ko-KR" altLang="en-US" dirty="0">
                    <a:sym typeface="Wingdings" panose="05000000000000000000" pitchFamily="2" charset="2"/>
                  </a:rPr>
                  <a:t>출력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/>
                  <a:t>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마지막 순간</a:t>
                </a:r>
                <a:r>
                  <a:rPr lang="en-US" altLang="ko-KR" dirty="0" smtClean="0"/>
                  <a:t>, </a:t>
                </a:r>
                <a:r>
                  <a:rPr lang="ko-KR" altLang="en-US" dirty="0"/>
                  <a:t>문장 토큰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/>
                  <a:t> &lt;S&gt;&lt;1</a:t>
                </a:r>
                <a:r>
                  <a:rPr lang="en-US" altLang="ko-KR" dirty="0" smtClean="0"/>
                  <a:t>&gt;…&lt;1023&gt;</a:t>
                </a:r>
                <a:r>
                  <a:rPr lang="ko-KR" altLang="en-US" dirty="0" smtClean="0"/>
                  <a:t>을</a:t>
                </a:r>
                <a:r>
                  <a:rPr lang="en-US" altLang="ko-KR" dirty="0" smtClean="0"/>
                  <a:t> </a:t>
                </a:r>
                <a:r>
                  <a:rPr lang="ko-KR" altLang="en-US" dirty="0"/>
                  <a:t>입력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영상 토큰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&lt;1024&gt; </a:t>
                </a:r>
                <a:r>
                  <a:rPr lang="ko-KR" altLang="en-US" dirty="0">
                    <a:sym typeface="Wingdings" panose="05000000000000000000" pitchFamily="2" charset="2"/>
                  </a:rPr>
                  <a:t>출력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36637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933056"/>
            <a:ext cx="8196012" cy="20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2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희소 트랜스포머</a:t>
                </a:r>
                <a:r>
                  <a:rPr lang="en-US" altLang="ko-KR" baseline="-25000" dirty="0" smtClean="0"/>
                  <a:t>sparse transformer</a:t>
                </a:r>
                <a:r>
                  <a:rPr lang="ko-KR" altLang="en-US" baseline="-25000" dirty="0" smtClean="0"/>
                  <a:t> </a:t>
                </a:r>
                <a:r>
                  <a:rPr lang="ko-KR" altLang="en-US" dirty="0" smtClean="0"/>
                  <a:t>도입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ko-KR" altLang="en-US" dirty="0" smtClean="0"/>
                  <a:t>를 구성하는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영상 토큰은 모든 텍스트 토큰에 주목해야 하지만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영상 </a:t>
                </a:r>
                <a:r>
                  <a:rPr lang="ko-KR" altLang="en-US" dirty="0" err="1" smtClean="0"/>
                  <a:t>토큰끼리는</a:t>
                </a:r>
                <a:r>
                  <a:rPr lang="ko-KR" altLang="en-US" dirty="0" smtClean="0"/>
                  <a:t> 이웃 몇 개 토큰으로 한정하여 주목 계산해도 됨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마스크를 이용하여 주목을 한정하는 희소 트랜스포머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36637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55" y="2924944"/>
            <a:ext cx="8320414" cy="29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0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DALL·E</a:t>
                </a:r>
                <a:r>
                  <a:rPr lang="ko-KR" altLang="en-US" dirty="0" smtClean="0"/>
                  <a:t>의 추론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자기 회귀 방식</a:t>
                </a:r>
                <a:r>
                  <a:rPr lang="en-US" altLang="ko-KR" dirty="0" smtClean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첫 번째 순간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문장 토큰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영상 시작을 알리는 </a:t>
                </a:r>
                <a:r>
                  <a:rPr lang="en-US" altLang="ko-KR" dirty="0"/>
                  <a:t>&lt;S&gt;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입력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영상 토큰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&lt;</a:t>
                </a:r>
                <a:r>
                  <a:rPr lang="en-US" altLang="ko-KR" dirty="0">
                    <a:sym typeface="Wingdings" panose="05000000000000000000" pitchFamily="2" charset="2"/>
                  </a:rPr>
                  <a:t>1&gt; </a:t>
                </a:r>
                <a:r>
                  <a:rPr lang="ko-KR" altLang="en-US" dirty="0">
                    <a:sym typeface="Wingdings" panose="05000000000000000000" pitchFamily="2" charset="2"/>
                  </a:rPr>
                  <a:t>출력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두 번째 순간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문장 토큰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/>
                  <a:t> &lt;S&gt;&lt;1&gt;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입력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ym typeface="Wingdings" panose="05000000000000000000" pitchFamily="2" charset="2"/>
                  </a:rPr>
                  <a:t>영상 토큰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&lt;</a:t>
                </a:r>
                <a:r>
                  <a:rPr lang="en-US" altLang="ko-KR" dirty="0">
                    <a:sym typeface="Wingdings" panose="05000000000000000000" pitchFamily="2" charset="2"/>
                  </a:rPr>
                  <a:t>2&gt; </a:t>
                </a:r>
                <a:r>
                  <a:rPr lang="ko-KR" altLang="en-US" dirty="0">
                    <a:sym typeface="Wingdings" panose="05000000000000000000" pitchFamily="2" charset="2"/>
                  </a:rPr>
                  <a:t>출력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…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마지막 순간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문장 토큰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𝐲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/>
                  <a:t> &lt;S&gt;&lt;1&gt;…&lt;1023&gt;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입력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ym typeface="Wingdings" panose="05000000000000000000" pitchFamily="2" charset="2"/>
                  </a:rPr>
                  <a:t>영상 토큰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&lt;</a:t>
                </a:r>
                <a:r>
                  <a:rPr lang="en-US" altLang="ko-KR" dirty="0">
                    <a:sym typeface="Wingdings" panose="05000000000000000000" pitchFamily="2" charset="2"/>
                  </a:rPr>
                  <a:t>1024&gt; </a:t>
                </a:r>
                <a:r>
                  <a:rPr lang="ko-KR" altLang="en-US" dirty="0">
                    <a:sym typeface="Wingdings" panose="05000000000000000000" pitchFamily="2" charset="2"/>
                  </a:rPr>
                  <a:t>출력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n-US" altLang="ko-KR" b="1" dirty="0" smtClean="0"/>
                  <a:t>=</a:t>
                </a:r>
                <a:r>
                  <a:rPr lang="en-US" altLang="ko-KR" dirty="0" smtClean="0"/>
                  <a:t>&lt;1&gt;&lt;2&gt;….&lt;1024&gt;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디코더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D</a:t>
                </a:r>
                <a:r>
                  <a:rPr lang="ko-KR" altLang="en-US" dirty="0" smtClean="0"/>
                  <a:t>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입력하여 영상 복원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="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4" name="내용 개체 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336637" y="908720"/>
                <a:ext cx="8627851" cy="5688632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66" y="4079015"/>
            <a:ext cx="8373791" cy="237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DALL·E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0826" y="1031530"/>
            <a:ext cx="3385070" cy="5472608"/>
          </a:xfrm>
        </p:spPr>
        <p:txBody>
          <a:bodyPr/>
          <a:lstStyle/>
          <a:p>
            <a:r>
              <a:rPr lang="en-US" altLang="ko-KR" dirty="0"/>
              <a:t>DALL·E</a:t>
            </a:r>
            <a:r>
              <a:rPr lang="ko-KR" altLang="en-US" dirty="0"/>
              <a:t>의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많은 영상을 생성한 후 </a:t>
            </a:r>
            <a:r>
              <a:rPr lang="en-US" altLang="ko-KR" dirty="0" smtClean="0"/>
              <a:t>CLIP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랭킹하고</a:t>
            </a:r>
            <a:r>
              <a:rPr lang="ko-KR" altLang="en-US" dirty="0" smtClean="0"/>
              <a:t> 상위 순위를 제시</a:t>
            </a:r>
            <a:r>
              <a:rPr lang="en-US" altLang="ko-KR" dirty="0" smtClean="0"/>
              <a:t>([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11-5]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CLIP</a:t>
            </a:r>
            <a:r>
              <a:rPr lang="ko-KR" altLang="en-US" dirty="0" smtClean="0"/>
              <a:t>의 능력을 보여줌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928866"/>
            <a:ext cx="5328592" cy="554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0825" y="908720"/>
            <a:ext cx="8641655" cy="5832648"/>
          </a:xfrm>
        </p:spPr>
        <p:txBody>
          <a:bodyPr/>
          <a:lstStyle/>
          <a:p>
            <a:r>
              <a:rPr lang="en-US" altLang="ko-KR" dirty="0" smtClean="0"/>
              <a:t>DALL·E </a:t>
            </a:r>
            <a:r>
              <a:rPr lang="en-US" altLang="ko-KR" dirty="0">
                <a:hlinkClick r:id="rId2"/>
              </a:rPr>
              <a:t>https://openai.com/blog/dall-e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사이트가 제시한 능력</a:t>
            </a:r>
            <a:endParaRPr lang="en-US" altLang="ko-KR" dirty="0" smtClean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Controlling attributes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Drawing multiple objects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Visualizing perspective and three-dimensionality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Visualizing internal and external structure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Inferring contextual details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Applications of preceding capabilities (</a:t>
            </a:r>
            <a:r>
              <a:rPr lang="en-US" altLang="ko-KR" dirty="0" err="1" smtClean="0"/>
              <a:t>eg</a:t>
            </a:r>
            <a:r>
              <a:rPr lang="en-US" altLang="ko-KR" dirty="0" smtClean="0"/>
              <a:t>., fashion and interior design)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Combining unrelated concepts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Animal illustrations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Zero-shot visual reasoning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Geographic knowledge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dirty="0" smtClean="0"/>
              <a:t>Temporal 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41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50825" y="1031530"/>
            <a:ext cx="2736999" cy="5472608"/>
          </a:xfrm>
        </p:spPr>
        <p:txBody>
          <a:bodyPr/>
          <a:lstStyle/>
          <a:p>
            <a:r>
              <a:rPr lang="en-US" altLang="ko-KR" dirty="0"/>
              <a:t>Applications of </a:t>
            </a:r>
            <a:r>
              <a:rPr lang="en-US" altLang="ko-KR" dirty="0" smtClean="0"/>
              <a:t>… </a:t>
            </a:r>
            <a:r>
              <a:rPr lang="en-US" altLang="ko-KR" dirty="0"/>
              <a:t>(</a:t>
            </a:r>
            <a:r>
              <a:rPr lang="en-US" altLang="ko-KR" dirty="0" smtClean="0"/>
              <a:t>e.g</a:t>
            </a:r>
            <a:r>
              <a:rPr lang="en-US" altLang="ko-KR" dirty="0"/>
              <a:t>., fashion and interior design)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980728"/>
            <a:ext cx="5976664" cy="561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13.6.1 DALL·E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Combining unrelated concepts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b="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43" y="1699254"/>
            <a:ext cx="6110876" cy="46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컴퓨터 비전과 딥러닝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7239</TotalTime>
  <Words>5917</Words>
  <Application>Microsoft Office PowerPoint</Application>
  <PresentationFormat>화면 슬라이드 쇼(4:3)</PresentationFormat>
  <Paragraphs>1367</Paragraphs>
  <Slides>112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22" baseType="lpstr">
      <vt:lpstr>굴림</vt:lpstr>
      <vt:lpstr>Arial</vt:lpstr>
      <vt:lpstr>맑은 고딕</vt:lpstr>
      <vt:lpstr>Wingdings</vt:lpstr>
      <vt:lpstr>HY견고딕</vt:lpstr>
      <vt:lpstr>Times New Roman</vt:lpstr>
      <vt:lpstr>Cambria Math</vt:lpstr>
      <vt:lpstr>Tahoma</vt:lpstr>
      <vt:lpstr>Courier New</vt:lpstr>
      <vt:lpstr>컴퓨터 비전과 딥러닝</vt:lpstr>
      <vt:lpstr>PowerPoint 프레젠테이션</vt:lpstr>
      <vt:lpstr>Chapter 13 생성 비전</vt:lpstr>
      <vt:lpstr>PowerPoint 프레젠테이션</vt:lpstr>
      <vt:lpstr>Preview</vt:lpstr>
      <vt:lpstr>Preface</vt:lpstr>
      <vt:lpstr>13.1 생성 모델 기초</vt:lpstr>
      <vt:lpstr>13.1.1 생성 모델이란?</vt:lpstr>
      <vt:lpstr>13.1.1 생성 모델이란?</vt:lpstr>
      <vt:lpstr>13.1.1 생성 모델이란?</vt:lpstr>
      <vt:lpstr>13.1.1 생성 모델이란?</vt:lpstr>
      <vt:lpstr>13.1.1 생성 모델이란?</vt:lpstr>
      <vt:lpstr>13.1.1 생성 모델이란?</vt:lpstr>
      <vt:lpstr>13.1.2 가우시안 혼합 모델</vt:lpstr>
      <vt:lpstr>13.1.2 가우시안 혼합 모델</vt:lpstr>
      <vt:lpstr>13.1.2 가우시안 혼합 모델</vt:lpstr>
      <vt:lpstr>13.1.2 가우시안 혼합 모델</vt:lpstr>
      <vt:lpstr>13.1.2 가우시안 혼합 모델</vt:lpstr>
      <vt:lpstr>13.1.2 가우시안 혼합 모델</vt:lpstr>
      <vt:lpstr>13.1.2 가우시안 혼합 모델</vt:lpstr>
      <vt:lpstr>13.1.3 최대 우도</vt:lpstr>
      <vt:lpstr>13.1.3 최대 우도</vt:lpstr>
      <vt:lpstr>13.1.4 고전 생성 모델</vt:lpstr>
      <vt:lpstr>13.1.4 고전 생성 모델</vt:lpstr>
      <vt:lpstr>13.2 오토인코더를 이용한 생성 모델</vt:lpstr>
      <vt:lpstr>13.2.1 오토인코더 </vt:lpstr>
      <vt:lpstr>13.2.1 오토인코더 </vt:lpstr>
      <vt:lpstr>13.2.1 오토인코더 </vt:lpstr>
      <vt:lpstr>13.2.1 오토인코더 </vt:lpstr>
      <vt:lpstr>13.2.2 변이 추론 </vt:lpstr>
      <vt:lpstr>13.2.2 변이 추론 </vt:lpstr>
      <vt:lpstr>13.2.2 변이 추론 </vt:lpstr>
      <vt:lpstr>13.2.2 변이 추론 </vt:lpstr>
      <vt:lpstr>13.2.2 변이 추론 </vt:lpstr>
      <vt:lpstr>13.2.2 변이 추론 </vt:lpstr>
      <vt:lpstr>13.2.3 변이 오토인코더</vt:lpstr>
      <vt:lpstr>13.2.3 변이 오토인코더</vt:lpstr>
      <vt:lpstr>13.2.3 변이 오토인코더</vt:lpstr>
      <vt:lpstr>13.2.3 변이 오토인코더</vt:lpstr>
      <vt:lpstr>13.2.3 변이 오토인코더</vt:lpstr>
      <vt:lpstr>13.2.3 변이 오토인코더</vt:lpstr>
      <vt:lpstr>13.2.3 변이 오토인코더</vt:lpstr>
      <vt:lpstr>13.2.3 변이 오토인코더</vt:lpstr>
      <vt:lpstr>13.2.3 변이 오토인코더</vt:lpstr>
      <vt:lpstr>13.2.3 변이 오토인코더</vt:lpstr>
      <vt:lpstr>13.2.4 이산 변이 오토인코더</vt:lpstr>
      <vt:lpstr>13.2.4 이산 변이 오토인코더</vt:lpstr>
      <vt:lpstr>13.3 생성 적대 신경망</vt:lpstr>
      <vt:lpstr>13.3.1 구조와 학습</vt:lpstr>
      <vt:lpstr>13.3.1 구조와 학습</vt:lpstr>
      <vt:lpstr>13.3.1 구조와 학습</vt:lpstr>
      <vt:lpstr>13.3.1 구조와 학습</vt:lpstr>
      <vt:lpstr>13.3.1 구조와 학습</vt:lpstr>
      <vt:lpstr>13.3.1 구조와 학습</vt:lpstr>
      <vt:lpstr>13.3.2 GAN의 프로그래밍 실습</vt:lpstr>
      <vt:lpstr>13.3.2 GAN의 프로그래밍 실습</vt:lpstr>
      <vt:lpstr>13.3.2 GAN의 프로그래밍 실습</vt:lpstr>
      <vt:lpstr>13.3.2 GAN의 프로그래밍 실습</vt:lpstr>
      <vt:lpstr>13.3.2 GAN의 프로그래밍 실습</vt:lpstr>
      <vt:lpstr>13.3.2 GAN의 프로그래밍 실습</vt:lpstr>
      <vt:lpstr>13.3.2 GAN의 프로그래밍 실습</vt:lpstr>
      <vt:lpstr>13.3.2 GAN의 프로그래밍 실습</vt:lpstr>
      <vt:lpstr>13.3.2 GAN의 프로그래밍 실습</vt:lpstr>
      <vt:lpstr>13.3.2 GAN의 프로그래밍 실습</vt:lpstr>
      <vt:lpstr>13.3.3 GAN의 전개: CycleGAN, ProGAN, SAGAN</vt:lpstr>
      <vt:lpstr>13.3.3 GAN의 전개: CycleGAN, ProGAN, SAGAN</vt:lpstr>
      <vt:lpstr>13.3.4 트랜스포머 GAN</vt:lpstr>
      <vt:lpstr>13.4 확산 모델</vt:lpstr>
      <vt:lpstr>13.4 확산 모델</vt:lpstr>
      <vt:lpstr>13.4 확산 모델</vt:lpstr>
      <vt:lpstr>13.4 확산 모델</vt:lpstr>
      <vt:lpstr>13.4 확산 모델</vt:lpstr>
      <vt:lpstr>13.4 확산 모델</vt:lpstr>
      <vt:lpstr>13.4 확산 모델</vt:lpstr>
      <vt:lpstr>13.5 생성 모델의 평가</vt:lpstr>
      <vt:lpstr>13.5 생성 모델의 평가</vt:lpstr>
      <vt:lpstr>13.5 생성 모델의 평가</vt:lpstr>
      <vt:lpstr>13.5 생성 모델의 평가</vt:lpstr>
      <vt:lpstr>13.5 생성 모델의 평가</vt:lpstr>
      <vt:lpstr>13.5 생성 모델의 평가</vt:lpstr>
      <vt:lpstr>13.6 멀티 모달 생성 모델: 언어와 비전의 결합</vt:lpstr>
      <vt:lpstr>13.6 멀티 모달 생성 모델: 언어와 비전의 결합</vt:lpstr>
      <vt:lpstr>13.6 멀티 모달 생성 모델: 언어와 비전의 결합</vt:lpstr>
      <vt:lpstr>13.6 멀티 모달 생성 모델: 언어와 비전의 결합</vt:lpstr>
      <vt:lpstr>13.6 멀티 모달 생성 모델: 언어와 비전의 결합</vt:lpstr>
      <vt:lpstr>13.6 멀티 모달 생성 모델: 언어와 비전의 결합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13.6.1 DALL·E</vt:lpstr>
      <vt:lpstr>CLIP 모델</vt:lpstr>
      <vt:lpstr>CLIP 모델</vt:lpstr>
      <vt:lpstr>CLIP 모델</vt:lpstr>
      <vt:lpstr>CLIP 모델</vt:lpstr>
      <vt:lpstr>13.6.2 Stable Diffusion 프로그래밍</vt:lpstr>
      <vt:lpstr>13.6.2 Stable Diffusion 프로그래밍</vt:lpstr>
      <vt:lpstr>13.7 생성 모델은 예술이 될 수 있을까</vt:lpstr>
      <vt:lpstr>13.7 생성 모델은 예술이 될 수 있을까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김미정</cp:lastModifiedBy>
  <cp:revision>900</cp:revision>
  <dcterms:created xsi:type="dcterms:W3CDTF">2006-10-05T04:04:58Z</dcterms:created>
  <dcterms:modified xsi:type="dcterms:W3CDTF">2023-02-09T01:34:58Z</dcterms:modified>
</cp:coreProperties>
</file>